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Override1.xml" ContentType="application/vnd.openxmlformats-officedocument.themeOverr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theme/themeOverride3.xml" ContentType="application/vnd.openxmlformats-officedocument.themeOverride+xml"/>
  <Override PartName="/ppt/notesSlides/notesSlide8.xml" ContentType="application/vnd.openxmlformats-officedocument.presentationml.notesSlide+xml"/>
  <Override PartName="/ppt/theme/themeOverride4.xml" ContentType="application/vnd.openxmlformats-officedocument.themeOverride+xml"/>
  <Override PartName="/ppt/notesSlides/notesSlide9.xml" ContentType="application/vnd.openxmlformats-officedocument.presentationml.notesSlide+xml"/>
  <Override PartName="/ppt/theme/themeOverride5.xml" ContentType="application/vnd.openxmlformats-officedocument.themeOverride+xml"/>
  <Override PartName="/ppt/notesSlides/notesSlide10.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85" r:id="rId3"/>
    <p:sldMasterId id="2147483660" r:id="rId4"/>
    <p:sldMasterId id="2147483865" r:id="rId5"/>
    <p:sldMasterId id="2147483877" r:id="rId6"/>
    <p:sldMasterId id="2147483889" r:id="rId7"/>
    <p:sldMasterId id="2147483901" r:id="rId8"/>
    <p:sldMasterId id="2147483925" r:id="rId9"/>
  </p:sldMasterIdLst>
  <p:notesMasterIdLst>
    <p:notesMasterId r:id="rId24"/>
  </p:notesMasterIdLst>
  <p:sldIdLst>
    <p:sldId id="477" r:id="rId10"/>
    <p:sldId id="467" r:id="rId11"/>
    <p:sldId id="474" r:id="rId12"/>
    <p:sldId id="361" r:id="rId13"/>
    <p:sldId id="475" r:id="rId14"/>
    <p:sldId id="463" r:id="rId15"/>
    <p:sldId id="451" r:id="rId16"/>
    <p:sldId id="453" r:id="rId17"/>
    <p:sldId id="455" r:id="rId18"/>
    <p:sldId id="469" r:id="rId19"/>
    <p:sldId id="470" r:id="rId20"/>
    <p:sldId id="465" r:id="rId21"/>
    <p:sldId id="473" r:id="rId22"/>
    <p:sldId id="472" r:id="rId2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B41C"/>
    <a:srgbClr val="000090"/>
    <a:srgbClr val="FFFFFF"/>
    <a:srgbClr val="92D050"/>
    <a:srgbClr val="EFF3EA"/>
    <a:srgbClr val="EFED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15" autoAdjust="0"/>
    <p:restoredTop sz="93899" autoAdjust="0"/>
  </p:normalViewPr>
  <p:slideViewPr>
    <p:cSldViewPr snapToGrid="0" snapToObjects="1">
      <p:cViewPr varScale="1">
        <p:scale>
          <a:sx n="95" d="100"/>
          <a:sy n="95" d="100"/>
        </p:scale>
        <p:origin x="1804" y="72"/>
      </p:cViewPr>
      <p:guideLst>
        <p:guide orient="horz" pos="2160"/>
        <p:guide pos="2880"/>
      </p:guideLst>
    </p:cSldViewPr>
  </p:slideViewPr>
  <p:outlineViewPr>
    <p:cViewPr>
      <p:scale>
        <a:sx n="33" d="100"/>
        <a:sy n="33" d="100"/>
      </p:scale>
      <p:origin x="0" y="-20316"/>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81" d="100"/>
          <a:sy n="81" d="100"/>
        </p:scale>
        <p:origin x="3996"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BFCCEA-A8EA-4A44-A015-1F72CF89A092}" type="doc">
      <dgm:prSet loTypeId="urn:microsoft.com/office/officeart/2005/8/layout/target2" loCatId="relationship" qsTypeId="urn:microsoft.com/office/officeart/2005/8/quickstyle/simple1" qsCatId="simple" csTypeId="urn:microsoft.com/office/officeart/2005/8/colors/accent1_2" csCatId="accent1" phldr="1"/>
      <dgm:spPr/>
      <dgm:t>
        <a:bodyPr/>
        <a:lstStyle/>
        <a:p>
          <a:endParaRPr lang="en-US"/>
        </a:p>
      </dgm:t>
    </dgm:pt>
    <dgm:pt modelId="{2C40A9EF-24AE-40F6-95E6-ADFED33EC505}">
      <dgm:prSet custT="1"/>
      <dgm:spPr>
        <a:solidFill>
          <a:srgbClr val="00009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nchor="t" anchorCtr="0"/>
        <a:lstStyle/>
        <a:p>
          <a:pPr algn="ctr"/>
          <a:r>
            <a:rPr lang="en-US" sz="2400" b="1" kern="1200" dirty="0">
              <a:solidFill>
                <a:schemeClr val="bg1"/>
              </a:solidFill>
              <a:latin typeface="+mn-lt"/>
              <a:ea typeface="+mj-ea"/>
              <a:cs typeface="+mj-cs"/>
            </a:rPr>
            <a:t>Current Therapeutic Segments</a:t>
          </a:r>
        </a:p>
      </dgm:t>
    </dgm:pt>
    <dgm:pt modelId="{8A71E14C-187C-45A5-B75B-68E457202244}" type="parTrans" cxnId="{B322769E-9922-4578-882F-7836A89877DC}">
      <dgm:prSet/>
      <dgm:spPr/>
      <dgm:t>
        <a:bodyPr/>
        <a:lstStyle/>
        <a:p>
          <a:endParaRPr lang="en-US"/>
        </a:p>
      </dgm:t>
    </dgm:pt>
    <dgm:pt modelId="{8BA7FB4C-CDB1-4E19-B6C0-7B9D72622CDE}" type="sibTrans" cxnId="{B322769E-9922-4578-882F-7836A89877DC}">
      <dgm:prSet/>
      <dgm:spPr/>
      <dgm:t>
        <a:bodyPr/>
        <a:lstStyle/>
        <a:p>
          <a:endParaRPr lang="en-US"/>
        </a:p>
      </dgm:t>
    </dgm:pt>
    <dgm:pt modelId="{29F89B48-FBAB-4091-AC15-967F53B87208}" type="pres">
      <dgm:prSet presAssocID="{D6BFCCEA-A8EA-4A44-A015-1F72CF89A092}" presName="Name0" presStyleCnt="0">
        <dgm:presLayoutVars>
          <dgm:chMax val="3"/>
          <dgm:chPref val="1"/>
          <dgm:dir/>
          <dgm:animLvl val="lvl"/>
          <dgm:resizeHandles/>
        </dgm:presLayoutVars>
      </dgm:prSet>
      <dgm:spPr/>
      <dgm:t>
        <a:bodyPr/>
        <a:lstStyle/>
        <a:p>
          <a:endParaRPr lang="en-US"/>
        </a:p>
      </dgm:t>
    </dgm:pt>
    <dgm:pt modelId="{113FDAE6-6913-4AB7-BC83-510993FCA234}" type="pres">
      <dgm:prSet presAssocID="{D6BFCCEA-A8EA-4A44-A015-1F72CF89A092}" presName="outerBox" presStyleCnt="0"/>
      <dgm:spPr/>
    </dgm:pt>
    <dgm:pt modelId="{D2A167DF-D9B7-456D-AF5B-6E56F13CA9E7}" type="pres">
      <dgm:prSet presAssocID="{D6BFCCEA-A8EA-4A44-A015-1F72CF89A092}" presName="outerBoxParent" presStyleLbl="node1" presStyleIdx="0" presStyleCnt="1" custLinFactNeighborY="-828"/>
      <dgm:spPr/>
      <dgm:t>
        <a:bodyPr/>
        <a:lstStyle/>
        <a:p>
          <a:endParaRPr lang="en-US"/>
        </a:p>
      </dgm:t>
    </dgm:pt>
    <dgm:pt modelId="{970E5D92-4D76-4340-978B-98758BAE8A17}" type="pres">
      <dgm:prSet presAssocID="{D6BFCCEA-A8EA-4A44-A015-1F72CF89A092}" presName="outerBoxChildren" presStyleCnt="0"/>
      <dgm:spPr/>
    </dgm:pt>
  </dgm:ptLst>
  <dgm:cxnLst>
    <dgm:cxn modelId="{019B0744-CF5F-420F-AF3A-B7FF54044A53}" type="presOf" srcId="{D6BFCCEA-A8EA-4A44-A015-1F72CF89A092}" destId="{29F89B48-FBAB-4091-AC15-967F53B87208}" srcOrd="0" destOrd="0" presId="urn:microsoft.com/office/officeart/2005/8/layout/target2"/>
    <dgm:cxn modelId="{B322769E-9922-4578-882F-7836A89877DC}" srcId="{D6BFCCEA-A8EA-4A44-A015-1F72CF89A092}" destId="{2C40A9EF-24AE-40F6-95E6-ADFED33EC505}" srcOrd="0" destOrd="0" parTransId="{8A71E14C-187C-45A5-B75B-68E457202244}" sibTransId="{8BA7FB4C-CDB1-4E19-B6C0-7B9D72622CDE}"/>
    <dgm:cxn modelId="{5A1E88F3-DEA2-498C-983C-2D49A6F5E62D}" type="presOf" srcId="{2C40A9EF-24AE-40F6-95E6-ADFED33EC505}" destId="{D2A167DF-D9B7-456D-AF5B-6E56F13CA9E7}" srcOrd="0" destOrd="0" presId="urn:microsoft.com/office/officeart/2005/8/layout/target2"/>
    <dgm:cxn modelId="{FB3E8AF2-4995-4B38-B76E-55364C2D7593}" type="presParOf" srcId="{29F89B48-FBAB-4091-AC15-967F53B87208}" destId="{113FDAE6-6913-4AB7-BC83-510993FCA234}" srcOrd="0" destOrd="0" presId="urn:microsoft.com/office/officeart/2005/8/layout/target2"/>
    <dgm:cxn modelId="{C93586EC-E218-442B-8FEA-1182F02C22D0}" type="presParOf" srcId="{113FDAE6-6913-4AB7-BC83-510993FCA234}" destId="{D2A167DF-D9B7-456D-AF5B-6E56F13CA9E7}" srcOrd="0" destOrd="0" presId="urn:microsoft.com/office/officeart/2005/8/layout/target2"/>
    <dgm:cxn modelId="{148B29F2-640A-4DDB-B4BA-32F8A87D2492}" type="presParOf" srcId="{113FDAE6-6913-4AB7-BC83-510993FCA234}" destId="{970E5D92-4D76-4340-978B-98758BAE8A17}" srcOrd="1"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F85C22-945F-466C-8684-9EF9BD1220B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09FC166B-DC8A-4E36-BD83-8AB5A483EF21}">
      <dgm:prSet custT="1"/>
      <dgm:spPr>
        <a:solidFill>
          <a:srgbClr val="00009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250" b="1" dirty="0">
              <a:latin typeface="Yu Gothic Medium" panose="020B0500000000000000" pitchFamily="34" charset="-128"/>
              <a:ea typeface="Yu Gothic Medium" panose="020B0500000000000000" pitchFamily="34" charset="-128"/>
            </a:rPr>
            <a:t>Cannabis based Health Care</a:t>
          </a:r>
          <a:endParaRPr lang="en-US" sz="1250" dirty="0">
            <a:latin typeface="Yu Gothic Medium" panose="020B0500000000000000" pitchFamily="34" charset="-128"/>
            <a:ea typeface="Yu Gothic Medium" panose="020B0500000000000000" pitchFamily="34" charset="-128"/>
          </a:endParaRPr>
        </a:p>
      </dgm:t>
    </dgm:pt>
    <dgm:pt modelId="{AD054B05-A025-441D-86D0-E9942B9EDF5D}" type="sibTrans" cxnId="{D131544F-C792-4F01-AB73-172E1201CB53}">
      <dgm:prSet/>
      <dgm:spPr/>
      <dgm:t>
        <a:bodyPr/>
        <a:lstStyle/>
        <a:p>
          <a:endParaRPr lang="en-US"/>
        </a:p>
      </dgm:t>
    </dgm:pt>
    <dgm:pt modelId="{AB34FACE-9E9C-4A6B-A785-7639A96D2B33}" type="parTrans" cxnId="{D131544F-C792-4F01-AB73-172E1201CB53}">
      <dgm:prSet/>
      <dgm:spPr/>
      <dgm:t>
        <a:bodyPr/>
        <a:lstStyle/>
        <a:p>
          <a:endParaRPr lang="en-US"/>
        </a:p>
      </dgm:t>
    </dgm:pt>
    <dgm:pt modelId="{2C61BA4A-C6EF-4233-ABA7-5E97466CA6C8}" type="pres">
      <dgm:prSet presAssocID="{E6F85C22-945F-466C-8684-9EF9BD1220B6}" presName="cycle" presStyleCnt="0">
        <dgm:presLayoutVars>
          <dgm:dir/>
          <dgm:resizeHandles val="exact"/>
        </dgm:presLayoutVars>
      </dgm:prSet>
      <dgm:spPr/>
      <dgm:t>
        <a:bodyPr/>
        <a:lstStyle/>
        <a:p>
          <a:endParaRPr lang="en-US"/>
        </a:p>
      </dgm:t>
    </dgm:pt>
    <dgm:pt modelId="{AAE0BE6C-A5AB-4B77-9FA2-F1AAA9FA460E}" type="pres">
      <dgm:prSet presAssocID="{09FC166B-DC8A-4E36-BD83-8AB5A483EF21}" presName="node" presStyleLbl="node1" presStyleIdx="0" presStyleCnt="1" custScaleX="89335" custScaleY="89335" custRadScaleRad="99359" custRadScaleInc="37">
        <dgm:presLayoutVars>
          <dgm:bulletEnabled val="1"/>
        </dgm:presLayoutVars>
      </dgm:prSet>
      <dgm:spPr/>
      <dgm:t>
        <a:bodyPr/>
        <a:lstStyle/>
        <a:p>
          <a:endParaRPr lang="en-US"/>
        </a:p>
      </dgm:t>
    </dgm:pt>
  </dgm:ptLst>
  <dgm:cxnLst>
    <dgm:cxn modelId="{A7D18079-58C5-4738-A90B-9042E71465EC}" type="presOf" srcId="{E6F85C22-945F-466C-8684-9EF9BD1220B6}" destId="{2C61BA4A-C6EF-4233-ABA7-5E97466CA6C8}" srcOrd="0" destOrd="0" presId="urn:microsoft.com/office/officeart/2005/8/layout/cycle2"/>
    <dgm:cxn modelId="{D131544F-C792-4F01-AB73-172E1201CB53}" srcId="{E6F85C22-945F-466C-8684-9EF9BD1220B6}" destId="{09FC166B-DC8A-4E36-BD83-8AB5A483EF21}" srcOrd="0" destOrd="0" parTransId="{AB34FACE-9E9C-4A6B-A785-7639A96D2B33}" sibTransId="{AD054B05-A025-441D-86D0-E9942B9EDF5D}"/>
    <dgm:cxn modelId="{20F86D3E-D50D-429F-A78E-51AD34AAEB4F}" type="presOf" srcId="{09FC166B-DC8A-4E36-BD83-8AB5A483EF21}" destId="{AAE0BE6C-A5AB-4B77-9FA2-F1AAA9FA460E}" srcOrd="0" destOrd="0" presId="urn:microsoft.com/office/officeart/2005/8/layout/cycle2"/>
    <dgm:cxn modelId="{7BD7B8AD-6D89-46F9-A588-914903CCC68E}" type="presParOf" srcId="{2C61BA4A-C6EF-4233-ABA7-5E97466CA6C8}" destId="{AAE0BE6C-A5AB-4B77-9FA2-F1AAA9FA460E}" srcOrd="0" destOrd="0" presId="urn:microsoft.com/office/officeart/2005/8/layout/cycle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7125B4-1A8D-4B77-BB9A-7B3E971B997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2DE2F0FE-6C8B-4314-B7A2-D5492B77BE50}">
      <dgm:prSet custT="1"/>
      <dgm:spPr>
        <a:solidFill>
          <a:srgbClr val="000090"/>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spcFirstLastPara="0" vert="horz" wrap="square" lIns="17780" tIns="17780" rIns="17780" bIns="17780" numCol="1" spcCol="1270" anchor="ctr" anchorCtr="0"/>
        <a:lstStyle/>
        <a:p>
          <a:pPr marL="0" lvl="0" indent="0" algn="ctr" defTabSz="622300">
            <a:lnSpc>
              <a:spcPct val="90000"/>
            </a:lnSpc>
            <a:spcBef>
              <a:spcPct val="0"/>
            </a:spcBef>
            <a:spcAft>
              <a:spcPct val="35000"/>
            </a:spcAft>
            <a:buNone/>
          </a:pPr>
          <a:r>
            <a:rPr lang="en-US" sz="1400" b="1" kern="1200" dirty="0">
              <a:solidFill>
                <a:prstClr val="white"/>
              </a:solidFill>
              <a:latin typeface="Yu Gothic Medium" panose="020B0500000000000000" pitchFamily="34" charset="-128"/>
              <a:ea typeface="Yu Gothic Medium" panose="020B0500000000000000" pitchFamily="34" charset="-128"/>
              <a:cs typeface="+mn-cs"/>
            </a:rPr>
            <a:t>Oral Care</a:t>
          </a:r>
        </a:p>
      </dgm:t>
    </dgm:pt>
    <dgm:pt modelId="{BDF839F6-C675-4991-A0F4-438925DD4E8D}" type="parTrans" cxnId="{02BA679B-5273-4AF9-86A7-1ABD2DFA63F2}">
      <dgm:prSet/>
      <dgm:spPr/>
      <dgm:t>
        <a:bodyPr/>
        <a:lstStyle/>
        <a:p>
          <a:endParaRPr lang="en-US"/>
        </a:p>
      </dgm:t>
    </dgm:pt>
    <dgm:pt modelId="{A32AA6DB-2F6D-4AFC-BD13-0B1142D4C737}" type="sibTrans" cxnId="{02BA679B-5273-4AF9-86A7-1ABD2DFA63F2}">
      <dgm:prSet/>
      <dgm:spPr/>
      <dgm:t>
        <a:bodyPr/>
        <a:lstStyle/>
        <a:p>
          <a:endParaRPr lang="en-US"/>
        </a:p>
      </dgm:t>
    </dgm:pt>
    <dgm:pt modelId="{60C8F12B-0001-4DF8-A63C-A9391915F244}" type="pres">
      <dgm:prSet presAssocID="{2D7125B4-1A8D-4B77-BB9A-7B3E971B997A}" presName="cycle" presStyleCnt="0">
        <dgm:presLayoutVars>
          <dgm:dir val="rev"/>
          <dgm:resizeHandles val="exact"/>
        </dgm:presLayoutVars>
      </dgm:prSet>
      <dgm:spPr/>
      <dgm:t>
        <a:bodyPr/>
        <a:lstStyle/>
        <a:p>
          <a:endParaRPr lang="en-US"/>
        </a:p>
      </dgm:t>
    </dgm:pt>
    <dgm:pt modelId="{822A102A-D6D5-4C18-87B4-BD5A8F886E67}" type="pres">
      <dgm:prSet presAssocID="{2DE2F0FE-6C8B-4314-B7A2-D5492B77BE50}" presName="node" presStyleLbl="node1" presStyleIdx="0" presStyleCnt="1" custScaleX="89697" custScaleY="89697" custRadScaleRad="83888" custRadScaleInc="159">
        <dgm:presLayoutVars>
          <dgm:bulletEnabled val="1"/>
        </dgm:presLayoutVars>
      </dgm:prSet>
      <dgm:spPr>
        <a:xfrm>
          <a:off x="775082" y="135"/>
          <a:ext cx="1444870" cy="1444870"/>
        </a:xfrm>
        <a:prstGeom prst="ellipse">
          <a:avLst/>
        </a:prstGeom>
      </dgm:spPr>
      <dgm:t>
        <a:bodyPr/>
        <a:lstStyle/>
        <a:p>
          <a:endParaRPr lang="en-US"/>
        </a:p>
      </dgm:t>
    </dgm:pt>
  </dgm:ptLst>
  <dgm:cxnLst>
    <dgm:cxn modelId="{B4136A51-C248-40E2-AF44-D4BE73CB244C}" type="presOf" srcId="{2D7125B4-1A8D-4B77-BB9A-7B3E971B997A}" destId="{60C8F12B-0001-4DF8-A63C-A9391915F244}" srcOrd="0" destOrd="0" presId="urn:microsoft.com/office/officeart/2005/8/layout/cycle2"/>
    <dgm:cxn modelId="{DEF22629-5BBC-4BD0-A89C-4725BA134B52}" type="presOf" srcId="{2DE2F0FE-6C8B-4314-B7A2-D5492B77BE50}" destId="{822A102A-D6D5-4C18-87B4-BD5A8F886E67}" srcOrd="0" destOrd="0" presId="urn:microsoft.com/office/officeart/2005/8/layout/cycle2"/>
    <dgm:cxn modelId="{02BA679B-5273-4AF9-86A7-1ABD2DFA63F2}" srcId="{2D7125B4-1A8D-4B77-BB9A-7B3E971B997A}" destId="{2DE2F0FE-6C8B-4314-B7A2-D5492B77BE50}" srcOrd="0" destOrd="0" parTransId="{BDF839F6-C675-4991-A0F4-438925DD4E8D}" sibTransId="{A32AA6DB-2F6D-4AFC-BD13-0B1142D4C737}"/>
    <dgm:cxn modelId="{DAE283E6-E46F-4AFB-8EBE-46AC51E9D514}" type="presParOf" srcId="{60C8F12B-0001-4DF8-A63C-A9391915F244}" destId="{822A102A-D6D5-4C18-87B4-BD5A8F886E67}" srcOrd="0" destOrd="0" presId="urn:microsoft.com/office/officeart/2005/8/layout/cycle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CF3849-BE62-493B-A358-5DD5E6C2C48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E8EDBCBB-8E9B-4DA5-89F0-34DEED30D10D}">
      <dgm:prSet custT="1"/>
      <dgm:spPr>
        <a:solidFill>
          <a:srgbClr val="00009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gm:spPr>
      <dgm:t>
        <a:bodyPr spcFirstLastPara="0" vert="horz" wrap="square" lIns="17780" tIns="17780" rIns="17780" bIns="17780" numCol="1" spcCol="1270" anchor="ctr" anchorCtr="0"/>
        <a:lstStyle/>
        <a:p>
          <a:pPr marL="0" lvl="0" indent="0" algn="ctr" defTabSz="622300">
            <a:lnSpc>
              <a:spcPct val="90000"/>
            </a:lnSpc>
            <a:spcBef>
              <a:spcPct val="0"/>
            </a:spcBef>
            <a:spcAft>
              <a:spcPct val="35000"/>
            </a:spcAft>
            <a:buNone/>
          </a:pPr>
          <a:r>
            <a:rPr lang="en-US" sz="2400" b="1" kern="1200" dirty="0">
              <a:solidFill>
                <a:prstClr val="white"/>
              </a:solidFill>
              <a:latin typeface="Yu Gothic Medium" panose="020B0500000000000000" pitchFamily="34" charset="-128"/>
              <a:ea typeface="Yu Gothic Medium" panose="020B0500000000000000" pitchFamily="34" charset="-128"/>
              <a:cs typeface="+mn-cs"/>
            </a:rPr>
            <a:t>Pharma</a:t>
          </a:r>
        </a:p>
      </dgm:t>
    </dgm:pt>
    <dgm:pt modelId="{57E14811-DB3F-40F4-AE8A-34E39CD7852B}" type="parTrans" cxnId="{408193E8-D01B-47DD-AB1A-B144824F61DA}">
      <dgm:prSet/>
      <dgm:spPr/>
      <dgm:t>
        <a:bodyPr/>
        <a:lstStyle/>
        <a:p>
          <a:endParaRPr lang="en-US"/>
        </a:p>
      </dgm:t>
    </dgm:pt>
    <dgm:pt modelId="{97A5A8FC-BCC4-497B-84BC-69E7C74106EF}" type="sibTrans" cxnId="{408193E8-D01B-47DD-AB1A-B144824F61DA}">
      <dgm:prSet/>
      <dgm:spPr/>
      <dgm:t>
        <a:bodyPr/>
        <a:lstStyle/>
        <a:p>
          <a:endParaRPr lang="en-US"/>
        </a:p>
      </dgm:t>
    </dgm:pt>
    <dgm:pt modelId="{5DFE85C9-29F2-4DB8-8F7C-3CF7EB0BEDF6}" type="pres">
      <dgm:prSet presAssocID="{C0CF3849-BE62-493B-A358-5DD5E6C2C48A}" presName="cycle" presStyleCnt="0">
        <dgm:presLayoutVars>
          <dgm:dir/>
          <dgm:resizeHandles val="exact"/>
        </dgm:presLayoutVars>
      </dgm:prSet>
      <dgm:spPr/>
      <dgm:t>
        <a:bodyPr/>
        <a:lstStyle/>
        <a:p>
          <a:endParaRPr lang="en-US"/>
        </a:p>
      </dgm:t>
    </dgm:pt>
    <dgm:pt modelId="{85F36846-9D0A-4009-AE25-BA72409B515A}" type="pres">
      <dgm:prSet presAssocID="{E8EDBCBB-8E9B-4DA5-89F0-34DEED30D10D}" presName="node" presStyleLbl="node1" presStyleIdx="0" presStyleCnt="1">
        <dgm:presLayoutVars>
          <dgm:bulletEnabled val="1"/>
        </dgm:presLayoutVars>
      </dgm:prSet>
      <dgm:spPr>
        <a:xfrm>
          <a:off x="276071" y="708"/>
          <a:ext cx="2077602" cy="2077602"/>
        </a:xfrm>
        <a:prstGeom prst="ellipse">
          <a:avLst/>
        </a:prstGeom>
      </dgm:spPr>
      <dgm:t>
        <a:bodyPr/>
        <a:lstStyle/>
        <a:p>
          <a:endParaRPr lang="en-US"/>
        </a:p>
      </dgm:t>
    </dgm:pt>
  </dgm:ptLst>
  <dgm:cxnLst>
    <dgm:cxn modelId="{408193E8-D01B-47DD-AB1A-B144824F61DA}" srcId="{C0CF3849-BE62-493B-A358-5DD5E6C2C48A}" destId="{E8EDBCBB-8E9B-4DA5-89F0-34DEED30D10D}" srcOrd="0" destOrd="0" parTransId="{57E14811-DB3F-40F4-AE8A-34E39CD7852B}" sibTransId="{97A5A8FC-BCC4-497B-84BC-69E7C74106EF}"/>
    <dgm:cxn modelId="{66229DDD-8262-459B-8614-5F285FEF9E60}" type="presOf" srcId="{C0CF3849-BE62-493B-A358-5DD5E6C2C48A}" destId="{5DFE85C9-29F2-4DB8-8F7C-3CF7EB0BEDF6}" srcOrd="0" destOrd="0" presId="urn:microsoft.com/office/officeart/2005/8/layout/cycle2"/>
    <dgm:cxn modelId="{37EB26E1-3445-43E7-8809-F6BEE3AB6133}" type="presOf" srcId="{E8EDBCBB-8E9B-4DA5-89F0-34DEED30D10D}" destId="{85F36846-9D0A-4009-AE25-BA72409B515A}" srcOrd="0" destOrd="0" presId="urn:microsoft.com/office/officeart/2005/8/layout/cycle2"/>
    <dgm:cxn modelId="{DA6E3FCD-2A75-40A8-A26E-9D531277C6A5}" type="presParOf" srcId="{5DFE85C9-29F2-4DB8-8F7C-3CF7EB0BEDF6}" destId="{85F36846-9D0A-4009-AE25-BA72409B515A}" srcOrd="0" destOrd="0" presId="urn:microsoft.com/office/officeart/2005/8/layout/cycle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CF3849-BE62-493B-A358-5DD5E6C2C48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E8EDBCBB-8E9B-4DA5-89F0-34DEED30D10D}">
      <dgm:prSet custT="1"/>
      <dgm:spPr>
        <a:solidFill>
          <a:srgbClr val="000090"/>
        </a:solidFill>
        <a:ln w="25400" cap="flat" cmpd="sng" algn="ctr">
          <a:noFill/>
          <a:prstDash val="solid"/>
        </a:ln>
        <a:effectLst>
          <a:outerShdw blurRad="190500" dist="228600" dir="2700000" algn="tl" rotWithShape="0">
            <a:prstClr val="black">
              <a:alpha val="30000"/>
            </a:prstClr>
          </a:outerShdw>
        </a:effectLst>
        <a:scene3d>
          <a:camera prst="orthographicFront">
            <a:rot lat="0" lon="0" rev="0"/>
          </a:camera>
          <a:lightRig rig="contrasting" dir="t">
            <a:rot lat="0" lon="0" rev="7800000"/>
          </a:lightRig>
        </a:scene3d>
        <a:sp3d>
          <a:bevelT w="139700" h="139700"/>
        </a:sp3d>
      </dgm:spPr>
      <dgm:t>
        <a:bodyPr spcFirstLastPara="0" vert="horz" wrap="square" lIns="17780" tIns="17780" rIns="17780" bIns="17780" numCol="1" spcCol="1270" anchor="ctr" anchorCtr="0"/>
        <a:lstStyle/>
        <a:p>
          <a:pPr marL="0" lvl="0" indent="0" algn="ctr" defTabSz="622300">
            <a:lnSpc>
              <a:spcPct val="90000"/>
            </a:lnSpc>
            <a:spcBef>
              <a:spcPct val="0"/>
            </a:spcBef>
            <a:spcAft>
              <a:spcPct val="35000"/>
            </a:spcAft>
            <a:buNone/>
          </a:pPr>
          <a:r>
            <a:rPr lang="en-US" sz="1300" b="1" kern="1200" dirty="0">
              <a:solidFill>
                <a:prstClr val="white"/>
              </a:solidFill>
              <a:latin typeface="Yu Gothic Medium" panose="020B0500000000000000" pitchFamily="34" charset="-128"/>
              <a:ea typeface="Yu Gothic Medium" panose="020B0500000000000000" pitchFamily="34" charset="-128"/>
              <a:cs typeface="+mn-cs"/>
            </a:rPr>
            <a:t>Wound</a:t>
          </a:r>
          <a:br>
            <a:rPr lang="en-US" sz="1300" b="1" kern="1200" dirty="0">
              <a:solidFill>
                <a:prstClr val="white"/>
              </a:solidFill>
              <a:latin typeface="Yu Gothic Medium" panose="020B0500000000000000" pitchFamily="34" charset="-128"/>
              <a:ea typeface="Yu Gothic Medium" panose="020B0500000000000000" pitchFamily="34" charset="-128"/>
              <a:cs typeface="+mn-cs"/>
            </a:rPr>
          </a:br>
          <a:r>
            <a:rPr lang="en-US" sz="1300" b="1" kern="1200" dirty="0">
              <a:solidFill>
                <a:prstClr val="white"/>
              </a:solidFill>
              <a:latin typeface="Yu Gothic Medium" panose="020B0500000000000000" pitchFamily="34" charset="-128"/>
              <a:ea typeface="Yu Gothic Medium" panose="020B0500000000000000" pitchFamily="34" charset="-128"/>
              <a:cs typeface="+mn-cs"/>
            </a:rPr>
            <a:t>Care</a:t>
          </a:r>
        </a:p>
      </dgm:t>
    </dgm:pt>
    <dgm:pt modelId="{57E14811-DB3F-40F4-AE8A-34E39CD7852B}" type="parTrans" cxnId="{408193E8-D01B-47DD-AB1A-B144824F61DA}">
      <dgm:prSet/>
      <dgm:spPr/>
      <dgm:t>
        <a:bodyPr/>
        <a:lstStyle/>
        <a:p>
          <a:endParaRPr lang="en-US"/>
        </a:p>
      </dgm:t>
    </dgm:pt>
    <dgm:pt modelId="{97A5A8FC-BCC4-497B-84BC-69E7C74106EF}" type="sibTrans" cxnId="{408193E8-D01B-47DD-AB1A-B144824F61DA}">
      <dgm:prSet/>
      <dgm:spPr/>
      <dgm:t>
        <a:bodyPr/>
        <a:lstStyle/>
        <a:p>
          <a:endParaRPr lang="en-US"/>
        </a:p>
      </dgm:t>
    </dgm:pt>
    <dgm:pt modelId="{5DFE85C9-29F2-4DB8-8F7C-3CF7EB0BEDF6}" type="pres">
      <dgm:prSet presAssocID="{C0CF3849-BE62-493B-A358-5DD5E6C2C48A}" presName="cycle" presStyleCnt="0">
        <dgm:presLayoutVars>
          <dgm:dir/>
          <dgm:resizeHandles val="exact"/>
        </dgm:presLayoutVars>
      </dgm:prSet>
      <dgm:spPr/>
      <dgm:t>
        <a:bodyPr/>
        <a:lstStyle/>
        <a:p>
          <a:endParaRPr lang="en-US"/>
        </a:p>
      </dgm:t>
    </dgm:pt>
    <dgm:pt modelId="{85F36846-9D0A-4009-AE25-BA72409B515A}" type="pres">
      <dgm:prSet presAssocID="{E8EDBCBB-8E9B-4DA5-89F0-34DEED30D10D}" presName="node" presStyleLbl="node1" presStyleIdx="0" presStyleCnt="1" custScaleX="79147" custScaleY="72256" custRadScaleRad="100865" custRadScaleInc="-31">
        <dgm:presLayoutVars>
          <dgm:bulletEnabled val="1"/>
        </dgm:presLayoutVars>
      </dgm:prSet>
      <dgm:spPr>
        <a:xfrm>
          <a:off x="775082" y="135"/>
          <a:ext cx="1444870" cy="1444870"/>
        </a:xfrm>
        <a:prstGeom prst="ellipse">
          <a:avLst/>
        </a:prstGeom>
      </dgm:spPr>
      <dgm:t>
        <a:bodyPr/>
        <a:lstStyle/>
        <a:p>
          <a:endParaRPr lang="en-US"/>
        </a:p>
      </dgm:t>
    </dgm:pt>
  </dgm:ptLst>
  <dgm:cxnLst>
    <dgm:cxn modelId="{408193E8-D01B-47DD-AB1A-B144824F61DA}" srcId="{C0CF3849-BE62-493B-A358-5DD5E6C2C48A}" destId="{E8EDBCBB-8E9B-4DA5-89F0-34DEED30D10D}" srcOrd="0" destOrd="0" parTransId="{57E14811-DB3F-40F4-AE8A-34E39CD7852B}" sibTransId="{97A5A8FC-BCC4-497B-84BC-69E7C74106EF}"/>
    <dgm:cxn modelId="{66229DDD-8262-459B-8614-5F285FEF9E60}" type="presOf" srcId="{C0CF3849-BE62-493B-A358-5DD5E6C2C48A}" destId="{5DFE85C9-29F2-4DB8-8F7C-3CF7EB0BEDF6}" srcOrd="0" destOrd="0" presId="urn:microsoft.com/office/officeart/2005/8/layout/cycle2"/>
    <dgm:cxn modelId="{37EB26E1-3445-43E7-8809-F6BEE3AB6133}" type="presOf" srcId="{E8EDBCBB-8E9B-4DA5-89F0-34DEED30D10D}" destId="{85F36846-9D0A-4009-AE25-BA72409B515A}" srcOrd="0" destOrd="0" presId="urn:microsoft.com/office/officeart/2005/8/layout/cycle2"/>
    <dgm:cxn modelId="{DA6E3FCD-2A75-40A8-A26E-9D531277C6A5}" type="presParOf" srcId="{5DFE85C9-29F2-4DB8-8F7C-3CF7EB0BEDF6}" destId="{85F36846-9D0A-4009-AE25-BA72409B515A}" srcOrd="0" destOrd="0" presId="urn:microsoft.com/office/officeart/2005/8/layout/cycle2"/>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CF3849-BE62-493B-A358-5DD5E6C2C48A}" type="doc">
      <dgm:prSet loTypeId="urn:microsoft.com/office/officeart/2005/8/layout/cycle2" loCatId="cycle"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7800000"/>
          </a:lightRig>
        </a:scene3d>
      </dgm:spPr>
      <dgm:t>
        <a:bodyPr/>
        <a:lstStyle/>
        <a:p>
          <a:endParaRPr lang="en-US"/>
        </a:p>
      </dgm:t>
    </dgm:pt>
    <dgm:pt modelId="{E8EDBCBB-8E9B-4DA5-89F0-34DEED30D10D}">
      <dgm:prSet custT="1"/>
      <dgm:spPr>
        <a:solidFill>
          <a:srgbClr val="000090"/>
        </a:solidFill>
        <a:ln w="25400" cap="flat" cmpd="sng" algn="ctr">
          <a:noFill/>
          <a:prstDash val="solid"/>
        </a:ln>
        <a:effectLst>
          <a:outerShdw blurRad="190500" dist="228600" dir="2700000" algn="tl" rotWithShape="0">
            <a:prstClr val="black">
              <a:alpha val="30000"/>
            </a:prstClr>
          </a:outerShdw>
        </a:effectLst>
        <a:scene3d>
          <a:camera prst="orthographicFront">
            <a:rot lat="0" lon="0" rev="0"/>
          </a:camera>
          <a:lightRig rig="contrasting" dir="t">
            <a:rot lat="0" lon="0" rev="7800000"/>
          </a:lightRig>
        </a:scene3d>
        <a:sp3d>
          <a:bevelT w="139700" h="139700"/>
        </a:sp3d>
      </dgm:spPr>
      <dgm:t>
        <a:bodyPr spcFirstLastPara="0" vert="horz" wrap="square" lIns="17780" tIns="17780" rIns="17780" bIns="17780" numCol="1" spcCol="1270" anchor="ctr" anchorCtr="0"/>
        <a:lstStyle/>
        <a:p>
          <a:pPr marL="0" lvl="0" indent="0" algn="ctr" defTabSz="622300">
            <a:lnSpc>
              <a:spcPct val="90000"/>
            </a:lnSpc>
            <a:spcBef>
              <a:spcPct val="0"/>
            </a:spcBef>
            <a:spcAft>
              <a:spcPct val="35000"/>
            </a:spcAft>
            <a:buNone/>
          </a:pPr>
          <a:r>
            <a:rPr lang="en-US" sz="1300" b="1" kern="1200" dirty="0">
              <a:solidFill>
                <a:prstClr val="white"/>
              </a:solidFill>
              <a:latin typeface="Yu Gothic Medium" panose="020B0500000000000000" pitchFamily="34" charset="-128"/>
              <a:ea typeface="Yu Gothic Medium" panose="020B0500000000000000" pitchFamily="34" charset="-128"/>
              <a:cs typeface="+mn-cs"/>
            </a:rPr>
            <a:t>Oncology Support</a:t>
          </a:r>
        </a:p>
      </dgm:t>
    </dgm:pt>
    <dgm:pt modelId="{57E14811-DB3F-40F4-AE8A-34E39CD7852B}" type="parTrans" cxnId="{408193E8-D01B-47DD-AB1A-B144824F61DA}">
      <dgm:prSet/>
      <dgm:spPr/>
      <dgm:t>
        <a:bodyPr/>
        <a:lstStyle/>
        <a:p>
          <a:endParaRPr lang="en-US"/>
        </a:p>
      </dgm:t>
    </dgm:pt>
    <dgm:pt modelId="{97A5A8FC-BCC4-497B-84BC-69E7C74106EF}" type="sibTrans" cxnId="{408193E8-D01B-47DD-AB1A-B144824F61DA}">
      <dgm:prSet/>
      <dgm:spPr/>
      <dgm:t>
        <a:bodyPr/>
        <a:lstStyle/>
        <a:p>
          <a:endParaRPr lang="en-US"/>
        </a:p>
      </dgm:t>
    </dgm:pt>
    <dgm:pt modelId="{5DFE85C9-29F2-4DB8-8F7C-3CF7EB0BEDF6}" type="pres">
      <dgm:prSet presAssocID="{C0CF3849-BE62-493B-A358-5DD5E6C2C48A}" presName="cycle" presStyleCnt="0">
        <dgm:presLayoutVars>
          <dgm:dir/>
          <dgm:resizeHandles val="exact"/>
        </dgm:presLayoutVars>
      </dgm:prSet>
      <dgm:spPr/>
      <dgm:t>
        <a:bodyPr/>
        <a:lstStyle/>
        <a:p>
          <a:endParaRPr lang="en-US"/>
        </a:p>
      </dgm:t>
    </dgm:pt>
    <dgm:pt modelId="{85F36846-9D0A-4009-AE25-BA72409B515A}" type="pres">
      <dgm:prSet presAssocID="{E8EDBCBB-8E9B-4DA5-89F0-34DEED30D10D}" presName="node" presStyleLbl="node1" presStyleIdx="0" presStyleCnt="1" custScaleX="80561" custScaleY="72256" custRadScaleRad="100000" custRadScaleInc="-35">
        <dgm:presLayoutVars>
          <dgm:bulletEnabled val="1"/>
        </dgm:presLayoutVars>
      </dgm:prSet>
      <dgm:spPr>
        <a:xfrm>
          <a:off x="775082" y="135"/>
          <a:ext cx="1444870" cy="1444870"/>
        </a:xfrm>
        <a:prstGeom prst="ellipse">
          <a:avLst/>
        </a:prstGeom>
      </dgm:spPr>
      <dgm:t>
        <a:bodyPr/>
        <a:lstStyle/>
        <a:p>
          <a:endParaRPr lang="en-US"/>
        </a:p>
      </dgm:t>
    </dgm:pt>
  </dgm:ptLst>
  <dgm:cxnLst>
    <dgm:cxn modelId="{408193E8-D01B-47DD-AB1A-B144824F61DA}" srcId="{C0CF3849-BE62-493B-A358-5DD5E6C2C48A}" destId="{E8EDBCBB-8E9B-4DA5-89F0-34DEED30D10D}" srcOrd="0" destOrd="0" parTransId="{57E14811-DB3F-40F4-AE8A-34E39CD7852B}" sibTransId="{97A5A8FC-BCC4-497B-84BC-69E7C74106EF}"/>
    <dgm:cxn modelId="{66229DDD-8262-459B-8614-5F285FEF9E60}" type="presOf" srcId="{C0CF3849-BE62-493B-A358-5DD5E6C2C48A}" destId="{5DFE85C9-29F2-4DB8-8F7C-3CF7EB0BEDF6}" srcOrd="0" destOrd="0" presId="urn:microsoft.com/office/officeart/2005/8/layout/cycle2"/>
    <dgm:cxn modelId="{37EB26E1-3445-43E7-8809-F6BEE3AB6133}" type="presOf" srcId="{E8EDBCBB-8E9B-4DA5-89F0-34DEED30D10D}" destId="{85F36846-9D0A-4009-AE25-BA72409B515A}" srcOrd="0" destOrd="0" presId="urn:microsoft.com/office/officeart/2005/8/layout/cycle2"/>
    <dgm:cxn modelId="{DA6E3FCD-2A75-40A8-A26E-9D531277C6A5}" type="presParOf" srcId="{5DFE85C9-29F2-4DB8-8F7C-3CF7EB0BEDF6}" destId="{85F36846-9D0A-4009-AE25-BA72409B515A}" srcOrd="0" destOrd="0" presId="urn:microsoft.com/office/officeart/2005/8/layout/cycle2"/>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0CF3849-BE62-493B-A358-5DD5E6C2C48A}" type="doc">
      <dgm:prSet loTypeId="urn:microsoft.com/office/officeart/2005/8/layout/cycle2" loCatId="cycle"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7800000"/>
          </a:lightRig>
        </a:scene3d>
      </dgm:spPr>
      <dgm:t>
        <a:bodyPr/>
        <a:lstStyle/>
        <a:p>
          <a:endParaRPr lang="en-US"/>
        </a:p>
      </dgm:t>
    </dgm:pt>
    <dgm:pt modelId="{E8EDBCBB-8E9B-4DA5-89F0-34DEED30D10D}">
      <dgm:prSet custT="1"/>
      <dgm:spPr>
        <a:solidFill>
          <a:srgbClr val="000090"/>
        </a:solidFill>
        <a:ln w="25400" cap="flat" cmpd="sng" algn="ctr">
          <a:noFill/>
          <a:prstDash val="solid"/>
        </a:ln>
        <a:effectLst>
          <a:outerShdw blurRad="190500" dist="228600" dir="2700000" algn="tl" rotWithShape="0">
            <a:prstClr val="black">
              <a:alpha val="30000"/>
            </a:prstClr>
          </a:outerShdw>
        </a:effectLst>
        <a:scene3d>
          <a:camera prst="orthographicFront">
            <a:rot lat="0" lon="0" rev="0"/>
          </a:camera>
          <a:lightRig rig="contrasting" dir="t">
            <a:rot lat="0" lon="0" rev="7800000"/>
          </a:lightRig>
        </a:scene3d>
        <a:sp3d>
          <a:bevelT w="139700" h="139700"/>
        </a:sp3d>
      </dgm:spPr>
      <dgm:t>
        <a:bodyPr spcFirstLastPara="0" vert="horz" wrap="square" lIns="17780" tIns="17780" rIns="17780" bIns="17780" numCol="1" spcCol="1270" anchor="ctr" anchorCtr="0"/>
        <a:lstStyle/>
        <a:p>
          <a:pPr marL="0" lvl="0" indent="0" algn="ctr" defTabSz="622300">
            <a:lnSpc>
              <a:spcPct val="90000"/>
            </a:lnSpc>
            <a:spcBef>
              <a:spcPct val="0"/>
            </a:spcBef>
            <a:spcAft>
              <a:spcPct val="35000"/>
            </a:spcAft>
            <a:buNone/>
          </a:pPr>
          <a:r>
            <a:rPr lang="en-US" sz="1300" b="1" kern="1200" dirty="0">
              <a:solidFill>
                <a:prstClr val="white"/>
              </a:solidFill>
              <a:latin typeface="Yu Gothic Medium" panose="020B0500000000000000" pitchFamily="34" charset="-128"/>
              <a:ea typeface="Yu Gothic Medium" panose="020B0500000000000000" pitchFamily="34" charset="-128"/>
              <a:cs typeface="+mn-cs"/>
            </a:rPr>
            <a:t>Women’s Health</a:t>
          </a:r>
        </a:p>
      </dgm:t>
    </dgm:pt>
    <dgm:pt modelId="{57E14811-DB3F-40F4-AE8A-34E39CD7852B}" type="parTrans" cxnId="{408193E8-D01B-47DD-AB1A-B144824F61DA}">
      <dgm:prSet/>
      <dgm:spPr/>
      <dgm:t>
        <a:bodyPr/>
        <a:lstStyle/>
        <a:p>
          <a:endParaRPr lang="en-US"/>
        </a:p>
      </dgm:t>
    </dgm:pt>
    <dgm:pt modelId="{97A5A8FC-BCC4-497B-84BC-69E7C74106EF}" type="sibTrans" cxnId="{408193E8-D01B-47DD-AB1A-B144824F61DA}">
      <dgm:prSet/>
      <dgm:spPr/>
      <dgm:t>
        <a:bodyPr/>
        <a:lstStyle/>
        <a:p>
          <a:endParaRPr lang="en-US"/>
        </a:p>
      </dgm:t>
    </dgm:pt>
    <dgm:pt modelId="{5DFE85C9-29F2-4DB8-8F7C-3CF7EB0BEDF6}" type="pres">
      <dgm:prSet presAssocID="{C0CF3849-BE62-493B-A358-5DD5E6C2C48A}" presName="cycle" presStyleCnt="0">
        <dgm:presLayoutVars>
          <dgm:dir/>
          <dgm:resizeHandles val="exact"/>
        </dgm:presLayoutVars>
      </dgm:prSet>
      <dgm:spPr/>
      <dgm:t>
        <a:bodyPr/>
        <a:lstStyle/>
        <a:p>
          <a:endParaRPr lang="en-US"/>
        </a:p>
      </dgm:t>
    </dgm:pt>
    <dgm:pt modelId="{85F36846-9D0A-4009-AE25-BA72409B515A}" type="pres">
      <dgm:prSet presAssocID="{E8EDBCBB-8E9B-4DA5-89F0-34DEED30D10D}" presName="node" presStyleLbl="node1" presStyleIdx="0" presStyleCnt="1" custScaleX="85800" custScaleY="72256" custRadScaleRad="103792">
        <dgm:presLayoutVars>
          <dgm:bulletEnabled val="1"/>
        </dgm:presLayoutVars>
      </dgm:prSet>
      <dgm:spPr>
        <a:xfrm>
          <a:off x="775082" y="135"/>
          <a:ext cx="1444870" cy="1444870"/>
        </a:xfrm>
        <a:prstGeom prst="ellipse">
          <a:avLst/>
        </a:prstGeom>
      </dgm:spPr>
      <dgm:t>
        <a:bodyPr/>
        <a:lstStyle/>
        <a:p>
          <a:endParaRPr lang="en-US"/>
        </a:p>
      </dgm:t>
    </dgm:pt>
  </dgm:ptLst>
  <dgm:cxnLst>
    <dgm:cxn modelId="{408193E8-D01B-47DD-AB1A-B144824F61DA}" srcId="{C0CF3849-BE62-493B-A358-5DD5E6C2C48A}" destId="{E8EDBCBB-8E9B-4DA5-89F0-34DEED30D10D}" srcOrd="0" destOrd="0" parTransId="{57E14811-DB3F-40F4-AE8A-34E39CD7852B}" sibTransId="{97A5A8FC-BCC4-497B-84BC-69E7C74106EF}"/>
    <dgm:cxn modelId="{66229DDD-8262-459B-8614-5F285FEF9E60}" type="presOf" srcId="{C0CF3849-BE62-493B-A358-5DD5E6C2C48A}" destId="{5DFE85C9-29F2-4DB8-8F7C-3CF7EB0BEDF6}" srcOrd="0" destOrd="0" presId="urn:microsoft.com/office/officeart/2005/8/layout/cycle2"/>
    <dgm:cxn modelId="{37EB26E1-3445-43E7-8809-F6BEE3AB6133}" type="presOf" srcId="{E8EDBCBB-8E9B-4DA5-89F0-34DEED30D10D}" destId="{85F36846-9D0A-4009-AE25-BA72409B515A}" srcOrd="0" destOrd="0" presId="urn:microsoft.com/office/officeart/2005/8/layout/cycle2"/>
    <dgm:cxn modelId="{DA6E3FCD-2A75-40A8-A26E-9D531277C6A5}" type="presParOf" srcId="{5DFE85C9-29F2-4DB8-8F7C-3CF7EB0BEDF6}" destId="{85F36846-9D0A-4009-AE25-BA72409B515A}" srcOrd="0" destOrd="0" presId="urn:microsoft.com/office/officeart/2005/8/layout/cycle2"/>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167DF-D9B7-456D-AF5B-6E56F13CA9E7}">
      <dsp:nvSpPr>
        <dsp:cNvPr id="0" name=""/>
        <dsp:cNvSpPr/>
      </dsp:nvSpPr>
      <dsp:spPr>
        <a:xfrm>
          <a:off x="0" y="0"/>
          <a:ext cx="4301696" cy="563508"/>
        </a:xfrm>
        <a:prstGeom prst="roundRect">
          <a:avLst>
            <a:gd name="adj" fmla="val 8500"/>
          </a:avLst>
        </a:prstGeom>
        <a:solidFill>
          <a:srgbClr val="00009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347888" numCol="1" spcCol="1270" anchor="t" anchorCtr="0">
          <a:noAutofit/>
        </a:bodyPr>
        <a:lstStyle/>
        <a:p>
          <a:pPr lvl="0" algn="ctr" defTabSz="1066800">
            <a:lnSpc>
              <a:spcPct val="90000"/>
            </a:lnSpc>
            <a:spcBef>
              <a:spcPct val="0"/>
            </a:spcBef>
            <a:spcAft>
              <a:spcPct val="35000"/>
            </a:spcAft>
          </a:pPr>
          <a:r>
            <a:rPr lang="en-US" sz="2400" b="1" kern="1200" dirty="0">
              <a:solidFill>
                <a:schemeClr val="bg1"/>
              </a:solidFill>
              <a:latin typeface="+mn-lt"/>
              <a:ea typeface="+mj-ea"/>
              <a:cs typeface="+mj-cs"/>
            </a:rPr>
            <a:t>Current Therapeutic Segments</a:t>
          </a:r>
        </a:p>
      </dsp:txBody>
      <dsp:txXfrm>
        <a:off x="14029" y="14029"/>
        <a:ext cx="4273638" cy="5354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0BE6C-A5AB-4B77-9FA2-F1AAA9FA460E}">
      <dsp:nvSpPr>
        <dsp:cNvPr id="0" name=""/>
        <dsp:cNvSpPr/>
      </dsp:nvSpPr>
      <dsp:spPr>
        <a:xfrm>
          <a:off x="877892" y="67491"/>
          <a:ext cx="1296001" cy="1296001"/>
        </a:xfrm>
        <a:prstGeom prst="ellipse">
          <a:avLst/>
        </a:prstGeom>
        <a:solidFill>
          <a:srgbClr val="00009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55625">
            <a:lnSpc>
              <a:spcPct val="90000"/>
            </a:lnSpc>
            <a:spcBef>
              <a:spcPct val="0"/>
            </a:spcBef>
            <a:spcAft>
              <a:spcPct val="35000"/>
            </a:spcAft>
          </a:pPr>
          <a:r>
            <a:rPr lang="en-US" sz="1250" b="1" kern="1200" dirty="0">
              <a:latin typeface="Yu Gothic Medium" panose="020B0500000000000000" pitchFamily="34" charset="-128"/>
              <a:ea typeface="Yu Gothic Medium" panose="020B0500000000000000" pitchFamily="34" charset="-128"/>
            </a:rPr>
            <a:t>Cannabis based Health Care</a:t>
          </a:r>
          <a:endParaRPr lang="en-US" sz="1250" kern="1200" dirty="0">
            <a:latin typeface="Yu Gothic Medium" panose="020B0500000000000000" pitchFamily="34" charset="-128"/>
            <a:ea typeface="Yu Gothic Medium" panose="020B0500000000000000" pitchFamily="34" charset="-128"/>
          </a:endParaRPr>
        </a:p>
      </dsp:txBody>
      <dsp:txXfrm>
        <a:off x="1067687" y="257286"/>
        <a:ext cx="916411" cy="9164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A102A-D6D5-4C18-87B4-BD5A8F886E67}">
      <dsp:nvSpPr>
        <dsp:cNvPr id="0" name=""/>
        <dsp:cNvSpPr/>
      </dsp:nvSpPr>
      <dsp:spPr>
        <a:xfrm>
          <a:off x="138805" y="111525"/>
          <a:ext cx="1296005" cy="1296005"/>
        </a:xfrm>
        <a:prstGeom prst="ellipse">
          <a:avLst/>
        </a:prstGeom>
        <a:solidFill>
          <a:srgbClr val="00009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prstClr val="white"/>
              </a:solidFill>
              <a:latin typeface="Yu Gothic Medium" panose="020B0500000000000000" pitchFamily="34" charset="-128"/>
              <a:ea typeface="Yu Gothic Medium" panose="020B0500000000000000" pitchFamily="34" charset="-128"/>
              <a:cs typeface="+mn-cs"/>
            </a:rPr>
            <a:t>Oral Care</a:t>
          </a:r>
        </a:p>
      </dsp:txBody>
      <dsp:txXfrm>
        <a:off x="328601" y="301321"/>
        <a:ext cx="916413" cy="9164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36846-9D0A-4009-AE25-BA72409B515A}">
      <dsp:nvSpPr>
        <dsp:cNvPr id="0" name=""/>
        <dsp:cNvSpPr/>
      </dsp:nvSpPr>
      <dsp:spPr>
        <a:xfrm>
          <a:off x="276071" y="708"/>
          <a:ext cx="2077602" cy="2077602"/>
        </a:xfrm>
        <a:prstGeom prst="ellipse">
          <a:avLst/>
        </a:prstGeom>
        <a:solidFill>
          <a:srgbClr val="00009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2400" b="1" kern="1200" dirty="0">
              <a:solidFill>
                <a:prstClr val="white"/>
              </a:solidFill>
              <a:latin typeface="Yu Gothic Medium" panose="020B0500000000000000" pitchFamily="34" charset="-128"/>
              <a:ea typeface="Yu Gothic Medium" panose="020B0500000000000000" pitchFamily="34" charset="-128"/>
              <a:cs typeface="+mn-cs"/>
            </a:rPr>
            <a:t>Pharma</a:t>
          </a:r>
        </a:p>
      </dsp:txBody>
      <dsp:txXfrm>
        <a:off x="580329" y="304966"/>
        <a:ext cx="1469086" cy="14690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36846-9D0A-4009-AE25-BA72409B515A}">
      <dsp:nvSpPr>
        <dsp:cNvPr id="0" name=""/>
        <dsp:cNvSpPr/>
      </dsp:nvSpPr>
      <dsp:spPr>
        <a:xfrm>
          <a:off x="887594" y="209231"/>
          <a:ext cx="1143571" cy="1044005"/>
        </a:xfrm>
        <a:prstGeom prst="ellipse">
          <a:avLst/>
        </a:prstGeom>
        <a:solidFill>
          <a:srgbClr val="000090"/>
        </a:solidFill>
        <a:ln w="25400" cap="flat" cmpd="sng" algn="ctr">
          <a:noFill/>
          <a:prstDash val="solid"/>
        </a:ln>
        <a:effectLst>
          <a:outerShdw blurRad="190500" dist="228600" dir="2700000" algn="tl" rotWithShape="0">
            <a:prstClr val="black">
              <a:alpha val="30000"/>
            </a:prstClr>
          </a:outerShdw>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300" b="1" kern="1200" dirty="0">
              <a:solidFill>
                <a:prstClr val="white"/>
              </a:solidFill>
              <a:latin typeface="Yu Gothic Medium" panose="020B0500000000000000" pitchFamily="34" charset="-128"/>
              <a:ea typeface="Yu Gothic Medium" panose="020B0500000000000000" pitchFamily="34" charset="-128"/>
              <a:cs typeface="+mn-cs"/>
            </a:rPr>
            <a:t>Wound</a:t>
          </a:r>
          <a:br>
            <a:rPr lang="en-US" sz="1300" b="1" kern="1200" dirty="0">
              <a:solidFill>
                <a:prstClr val="white"/>
              </a:solidFill>
              <a:latin typeface="Yu Gothic Medium" panose="020B0500000000000000" pitchFamily="34" charset="-128"/>
              <a:ea typeface="Yu Gothic Medium" panose="020B0500000000000000" pitchFamily="34" charset="-128"/>
              <a:cs typeface="+mn-cs"/>
            </a:rPr>
          </a:br>
          <a:r>
            <a:rPr lang="en-US" sz="1300" b="1" kern="1200" dirty="0">
              <a:solidFill>
                <a:prstClr val="white"/>
              </a:solidFill>
              <a:latin typeface="Yu Gothic Medium" panose="020B0500000000000000" pitchFamily="34" charset="-128"/>
              <a:ea typeface="Yu Gothic Medium" panose="020B0500000000000000" pitchFamily="34" charset="-128"/>
              <a:cs typeface="+mn-cs"/>
            </a:rPr>
            <a:t>Care</a:t>
          </a:r>
        </a:p>
      </dsp:txBody>
      <dsp:txXfrm>
        <a:off x="1055066" y="362122"/>
        <a:ext cx="808627" cy="7382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36846-9D0A-4009-AE25-BA72409B515A}">
      <dsp:nvSpPr>
        <dsp:cNvPr id="0" name=""/>
        <dsp:cNvSpPr/>
      </dsp:nvSpPr>
      <dsp:spPr>
        <a:xfrm>
          <a:off x="915527" y="210265"/>
          <a:ext cx="1164002" cy="1044005"/>
        </a:xfrm>
        <a:prstGeom prst="ellipse">
          <a:avLst/>
        </a:prstGeom>
        <a:solidFill>
          <a:srgbClr val="000090"/>
        </a:solidFill>
        <a:ln w="25400" cap="flat" cmpd="sng" algn="ctr">
          <a:noFill/>
          <a:prstDash val="solid"/>
        </a:ln>
        <a:effectLst>
          <a:outerShdw blurRad="190500" dist="228600" dir="2700000" algn="tl" rotWithShape="0">
            <a:prstClr val="black">
              <a:alpha val="30000"/>
            </a:prstClr>
          </a:outerShdw>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300" b="1" kern="1200" dirty="0">
              <a:solidFill>
                <a:prstClr val="white"/>
              </a:solidFill>
              <a:latin typeface="Yu Gothic Medium" panose="020B0500000000000000" pitchFamily="34" charset="-128"/>
              <a:ea typeface="Yu Gothic Medium" panose="020B0500000000000000" pitchFamily="34" charset="-128"/>
              <a:cs typeface="+mn-cs"/>
            </a:rPr>
            <a:t>Oncology Support</a:t>
          </a:r>
        </a:p>
      </dsp:txBody>
      <dsp:txXfrm>
        <a:off x="1085991" y="363156"/>
        <a:ext cx="823074" cy="7382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36846-9D0A-4009-AE25-BA72409B515A}">
      <dsp:nvSpPr>
        <dsp:cNvPr id="0" name=""/>
        <dsp:cNvSpPr/>
      </dsp:nvSpPr>
      <dsp:spPr>
        <a:xfrm>
          <a:off x="710444" y="200568"/>
          <a:ext cx="1239699" cy="1044005"/>
        </a:xfrm>
        <a:prstGeom prst="ellipse">
          <a:avLst/>
        </a:prstGeom>
        <a:solidFill>
          <a:srgbClr val="000090"/>
        </a:solidFill>
        <a:ln w="25400" cap="flat" cmpd="sng" algn="ctr">
          <a:noFill/>
          <a:prstDash val="solid"/>
        </a:ln>
        <a:effectLst>
          <a:outerShdw blurRad="190500" dist="228600" dir="2700000" algn="tl" rotWithShape="0">
            <a:prstClr val="black">
              <a:alpha val="30000"/>
            </a:prstClr>
          </a:outerShdw>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300" b="1" kern="1200" dirty="0">
              <a:solidFill>
                <a:prstClr val="white"/>
              </a:solidFill>
              <a:latin typeface="Yu Gothic Medium" panose="020B0500000000000000" pitchFamily="34" charset="-128"/>
              <a:ea typeface="Yu Gothic Medium" panose="020B0500000000000000" pitchFamily="34" charset="-128"/>
              <a:cs typeface="+mn-cs"/>
            </a:rPr>
            <a:t>Women’s Health</a:t>
          </a:r>
        </a:p>
      </dsp:txBody>
      <dsp:txXfrm>
        <a:off x="891994" y="353459"/>
        <a:ext cx="876599" cy="738223"/>
      </dsp:txXfrm>
    </dsp:sp>
  </dsp:spTree>
</dsp:drawing>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40" y="2"/>
            <a:ext cx="3037840" cy="464820"/>
          </a:xfrm>
          <a:prstGeom prst="rect">
            <a:avLst/>
          </a:prstGeom>
        </p:spPr>
        <p:txBody>
          <a:bodyPr vert="horz" lIns="91440" tIns="45720" rIns="91440" bIns="45720" rtlCol="0"/>
          <a:lstStyle>
            <a:lvl1pPr algn="r">
              <a:defRPr sz="1200"/>
            </a:lvl1pPr>
          </a:lstStyle>
          <a:p>
            <a:fld id="{17567DF2-7EFF-D74E-8101-6CC35C5A8C05}" type="datetimeFigureOut">
              <a:rPr lang="en-US" smtClean="0"/>
              <a:t>7/17/2018</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2" y="8829969"/>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9"/>
            <a:ext cx="3037840" cy="464820"/>
          </a:xfrm>
          <a:prstGeom prst="rect">
            <a:avLst/>
          </a:prstGeom>
        </p:spPr>
        <p:txBody>
          <a:bodyPr vert="horz" lIns="91440" tIns="45720" rIns="91440" bIns="45720" rtlCol="0" anchor="b"/>
          <a:lstStyle>
            <a:lvl1pPr algn="r">
              <a:defRPr sz="1200"/>
            </a:lvl1pPr>
          </a:lstStyle>
          <a:p>
            <a:fld id="{2C67F833-6C17-D643-9B6B-854AC469B118}" type="slidenum">
              <a:rPr lang="en-US" smtClean="0"/>
              <a:t>‹#›</a:t>
            </a:fld>
            <a:endParaRPr lang="en-US" dirty="0"/>
          </a:p>
        </p:txBody>
      </p:sp>
    </p:spTree>
    <p:extLst>
      <p:ext uri="{BB962C8B-B14F-4D97-AF65-F5344CB8AC3E}">
        <p14:creationId xmlns:p14="http://schemas.microsoft.com/office/powerpoint/2010/main" val="41822839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67F833-6C17-D643-9B6B-854AC469B1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6867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67F833-6C17-D643-9B6B-854AC469B118}" type="slidenum">
              <a:rPr lang="en-US" smtClean="0"/>
              <a:t>11</a:t>
            </a:fld>
            <a:endParaRPr lang="en-US" dirty="0"/>
          </a:p>
        </p:txBody>
      </p:sp>
    </p:spTree>
    <p:extLst>
      <p:ext uri="{BB962C8B-B14F-4D97-AF65-F5344CB8AC3E}">
        <p14:creationId xmlns:p14="http://schemas.microsoft.com/office/powerpoint/2010/main" val="744662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67F833-6C17-D643-9B6B-854AC469B1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3804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67F833-6C17-D643-9B6B-854AC469B118}" type="slidenum">
              <a:rPr lang="en-US" smtClean="0"/>
              <a:t>14</a:t>
            </a:fld>
            <a:endParaRPr lang="en-US" dirty="0"/>
          </a:p>
        </p:txBody>
      </p:sp>
    </p:spTree>
    <p:extLst>
      <p:ext uri="{BB962C8B-B14F-4D97-AF65-F5344CB8AC3E}">
        <p14:creationId xmlns:p14="http://schemas.microsoft.com/office/powerpoint/2010/main" val="4168444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67F833-6C17-D643-9B6B-854AC469B118}" type="slidenum">
              <a:rPr lang="en-US" smtClean="0"/>
              <a:t>2</a:t>
            </a:fld>
            <a:endParaRPr lang="en-US" dirty="0"/>
          </a:p>
        </p:txBody>
      </p:sp>
    </p:spTree>
    <p:extLst>
      <p:ext uri="{BB962C8B-B14F-4D97-AF65-F5344CB8AC3E}">
        <p14:creationId xmlns:p14="http://schemas.microsoft.com/office/powerpoint/2010/main" val="1856010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67F833-6C17-D643-9B6B-854AC469B118}"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973966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67F833-6C17-D643-9B6B-854AC469B118}" type="slidenum">
              <a:rPr lang="en-US" smtClean="0"/>
              <a:t>4</a:t>
            </a:fld>
            <a:endParaRPr lang="en-US" dirty="0"/>
          </a:p>
        </p:txBody>
      </p:sp>
    </p:spTree>
    <p:extLst>
      <p:ext uri="{BB962C8B-B14F-4D97-AF65-F5344CB8AC3E}">
        <p14:creationId xmlns:p14="http://schemas.microsoft.com/office/powerpoint/2010/main" val="1973966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67F833-6C17-D643-9B6B-854AC469B118}"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473672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67F833-6C17-D643-9B6B-854AC469B118}" type="slidenum">
              <a:rPr lang="en-US" smtClean="0"/>
              <a:t>7</a:t>
            </a:fld>
            <a:endParaRPr lang="en-US" dirty="0"/>
          </a:p>
        </p:txBody>
      </p:sp>
    </p:spTree>
    <p:extLst>
      <p:ext uri="{BB962C8B-B14F-4D97-AF65-F5344CB8AC3E}">
        <p14:creationId xmlns:p14="http://schemas.microsoft.com/office/powerpoint/2010/main" val="3221380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67F833-6C17-D643-9B6B-854AC469B118}" type="slidenum">
              <a:rPr lang="en-US" smtClean="0"/>
              <a:t>8</a:t>
            </a:fld>
            <a:endParaRPr lang="en-US" dirty="0"/>
          </a:p>
        </p:txBody>
      </p:sp>
    </p:spTree>
    <p:extLst>
      <p:ext uri="{BB962C8B-B14F-4D97-AF65-F5344CB8AC3E}">
        <p14:creationId xmlns:p14="http://schemas.microsoft.com/office/powerpoint/2010/main" val="3359951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dirty="0">
              <a:solidFill>
                <a:srgbClr val="86B41C"/>
              </a:solidFill>
              <a:latin typeface="Yu Gothic Medium" panose="020B0500000000000000" pitchFamily="34" charset="-128"/>
              <a:ea typeface="Yu Gothic Medium" panose="020B0500000000000000" pitchFamily="34" charset="-128"/>
            </a:endParaRPr>
          </a:p>
        </p:txBody>
      </p:sp>
      <p:sp>
        <p:nvSpPr>
          <p:cNvPr id="4" name="Slide Number Placeholder 3"/>
          <p:cNvSpPr>
            <a:spLocks noGrp="1"/>
          </p:cNvSpPr>
          <p:nvPr>
            <p:ph type="sldNum" sz="quarter" idx="10"/>
          </p:nvPr>
        </p:nvSpPr>
        <p:spPr/>
        <p:txBody>
          <a:bodyPr/>
          <a:lstStyle/>
          <a:p>
            <a:fld id="{2C67F833-6C17-D643-9B6B-854AC469B118}" type="slidenum">
              <a:rPr lang="en-US" smtClean="0"/>
              <a:t>9</a:t>
            </a:fld>
            <a:endParaRPr lang="en-US" dirty="0"/>
          </a:p>
        </p:txBody>
      </p:sp>
    </p:spTree>
    <p:extLst>
      <p:ext uri="{BB962C8B-B14F-4D97-AF65-F5344CB8AC3E}">
        <p14:creationId xmlns:p14="http://schemas.microsoft.com/office/powerpoint/2010/main" val="1996120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2C67F833-6C17-D643-9B6B-854AC469B118}" type="slidenum">
              <a:rPr lang="en-US" smtClean="0"/>
              <a:t>10</a:t>
            </a:fld>
            <a:endParaRPr lang="en-US" dirty="0"/>
          </a:p>
        </p:txBody>
      </p:sp>
    </p:spTree>
    <p:extLst>
      <p:ext uri="{BB962C8B-B14F-4D97-AF65-F5344CB8AC3E}">
        <p14:creationId xmlns:p14="http://schemas.microsoft.com/office/powerpoint/2010/main" val="1870254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9.xml"/><Relationship Id="rId1" Type="http://schemas.openxmlformats.org/officeDocument/2006/relationships/vmlDrawing" Target="../drawings/vmlDrawing1.vml"/><Relationship Id="rId4" Type="http://schemas.openxmlformats.org/officeDocument/2006/relationships/image" Target="../media/image3.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3505200" y="6356350"/>
            <a:ext cx="2133600" cy="365125"/>
          </a:xfrm>
        </p:spPr>
        <p:txBody>
          <a:bodyPr/>
          <a:lstStyle>
            <a:lvl1pPr algn="ctr">
              <a:defRPr/>
            </a:lvl1pPr>
          </a:lstStyle>
          <a:p>
            <a:fld id="{13FF7455-CA1A-6C41-8099-233D9D11864A}" type="slidenum">
              <a:rPr lang="en-US" smtClean="0"/>
              <a:pPr/>
              <a:t>‹#›</a:t>
            </a:fld>
            <a:endParaRPr lang="en-US" dirty="0"/>
          </a:p>
        </p:txBody>
      </p:sp>
    </p:spTree>
    <p:extLst>
      <p:ext uri="{BB962C8B-B14F-4D97-AF65-F5344CB8AC3E}">
        <p14:creationId xmlns:p14="http://schemas.microsoft.com/office/powerpoint/2010/main" val="3963250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FF7455-CA1A-6C41-8099-233D9D11864A}" type="slidenum">
              <a:rPr lang="en-US" smtClean="0"/>
              <a:t>‹#›</a:t>
            </a:fld>
            <a:endParaRPr lang="en-US" dirty="0"/>
          </a:p>
        </p:txBody>
      </p:sp>
    </p:spTree>
    <p:extLst>
      <p:ext uri="{BB962C8B-B14F-4D97-AF65-F5344CB8AC3E}">
        <p14:creationId xmlns:p14="http://schemas.microsoft.com/office/powerpoint/2010/main" val="35865304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BE5C3BEE-C6B0-495E-B259-8D653F68A5E7}" type="datetime1">
              <a:rPr lang="en-US" smtClean="0"/>
              <a:t>7/17/2018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FF7455-CA1A-6C41-8099-233D9D11864A}" type="slidenum">
              <a:rPr lang="en-US" smtClean="0"/>
              <a:t>‹#›</a:t>
            </a:fld>
            <a:endParaRPr lang="en-US" dirty="0"/>
          </a:p>
        </p:txBody>
      </p:sp>
    </p:spTree>
    <p:extLst>
      <p:ext uri="{BB962C8B-B14F-4D97-AF65-F5344CB8AC3E}">
        <p14:creationId xmlns:p14="http://schemas.microsoft.com/office/powerpoint/2010/main" val="1680770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FF7455-CA1A-6C41-8099-233D9D11864A}" type="slidenum">
              <a:rPr lang="en-US" smtClean="0"/>
              <a:t>‹#›</a:t>
            </a:fld>
            <a:endParaRPr lang="en-US" dirty="0"/>
          </a:p>
        </p:txBody>
      </p:sp>
    </p:spTree>
    <p:extLst>
      <p:ext uri="{BB962C8B-B14F-4D97-AF65-F5344CB8AC3E}">
        <p14:creationId xmlns:p14="http://schemas.microsoft.com/office/powerpoint/2010/main" val="1958441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2032CD-91E3-9D45-82DB-16B29E165671}" type="slidenum">
              <a:rPr lang="en-US" smtClean="0"/>
              <a:t>‹#›</a:t>
            </a:fld>
            <a:endParaRPr lang="en-US" dirty="0"/>
          </a:p>
        </p:txBody>
      </p:sp>
    </p:spTree>
    <p:extLst>
      <p:ext uri="{BB962C8B-B14F-4D97-AF65-F5344CB8AC3E}">
        <p14:creationId xmlns:p14="http://schemas.microsoft.com/office/powerpoint/2010/main" val="4247346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2032CD-91E3-9D45-82DB-16B29E165671}" type="slidenum">
              <a:rPr lang="en-US" smtClean="0"/>
              <a:t>‹#›</a:t>
            </a:fld>
            <a:endParaRPr lang="en-US" dirty="0"/>
          </a:p>
        </p:txBody>
      </p:sp>
    </p:spTree>
    <p:extLst>
      <p:ext uri="{BB962C8B-B14F-4D97-AF65-F5344CB8AC3E}">
        <p14:creationId xmlns:p14="http://schemas.microsoft.com/office/powerpoint/2010/main" val="238623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2032CD-91E3-9D45-82DB-16B29E165671}" type="slidenum">
              <a:rPr lang="en-US" smtClean="0"/>
              <a:t>‹#›</a:t>
            </a:fld>
            <a:endParaRPr lang="en-US" dirty="0"/>
          </a:p>
        </p:txBody>
      </p:sp>
    </p:spTree>
    <p:extLst>
      <p:ext uri="{BB962C8B-B14F-4D97-AF65-F5344CB8AC3E}">
        <p14:creationId xmlns:p14="http://schemas.microsoft.com/office/powerpoint/2010/main" val="2252642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2032CD-91E3-9D45-82DB-16B29E165671}" type="slidenum">
              <a:rPr lang="en-US" smtClean="0"/>
              <a:t>‹#›</a:t>
            </a:fld>
            <a:endParaRPr lang="en-US" dirty="0"/>
          </a:p>
        </p:txBody>
      </p:sp>
    </p:spTree>
    <p:extLst>
      <p:ext uri="{BB962C8B-B14F-4D97-AF65-F5344CB8AC3E}">
        <p14:creationId xmlns:p14="http://schemas.microsoft.com/office/powerpoint/2010/main" val="2409507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22032CD-91E3-9D45-82DB-16B29E165671}" type="slidenum">
              <a:rPr lang="en-US" smtClean="0"/>
              <a:t>‹#›</a:t>
            </a:fld>
            <a:endParaRPr lang="en-US" dirty="0"/>
          </a:p>
        </p:txBody>
      </p:sp>
    </p:spTree>
    <p:extLst>
      <p:ext uri="{BB962C8B-B14F-4D97-AF65-F5344CB8AC3E}">
        <p14:creationId xmlns:p14="http://schemas.microsoft.com/office/powerpoint/2010/main" val="3455780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22032CD-91E3-9D45-82DB-16B29E165671}" type="slidenum">
              <a:rPr lang="en-US" smtClean="0"/>
              <a:t>‹#›</a:t>
            </a:fld>
            <a:endParaRPr lang="en-US" dirty="0"/>
          </a:p>
        </p:txBody>
      </p:sp>
    </p:spTree>
    <p:extLst>
      <p:ext uri="{BB962C8B-B14F-4D97-AF65-F5344CB8AC3E}">
        <p14:creationId xmlns:p14="http://schemas.microsoft.com/office/powerpoint/2010/main" val="3889268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22032CD-91E3-9D45-82DB-16B29E165671}" type="slidenum">
              <a:rPr lang="en-US" smtClean="0"/>
              <a:t>‹#›</a:t>
            </a:fld>
            <a:endParaRPr lang="en-US" dirty="0"/>
          </a:p>
        </p:txBody>
      </p:sp>
    </p:spTree>
    <p:extLst>
      <p:ext uri="{BB962C8B-B14F-4D97-AF65-F5344CB8AC3E}">
        <p14:creationId xmlns:p14="http://schemas.microsoft.com/office/powerpoint/2010/main" val="3514521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2032CD-91E3-9D45-82DB-16B29E165671}" type="slidenum">
              <a:rPr lang="en-US" smtClean="0"/>
              <a:t>‹#›</a:t>
            </a:fld>
            <a:endParaRPr lang="en-US" dirty="0"/>
          </a:p>
        </p:txBody>
      </p:sp>
    </p:spTree>
    <p:extLst>
      <p:ext uri="{BB962C8B-B14F-4D97-AF65-F5344CB8AC3E}">
        <p14:creationId xmlns:p14="http://schemas.microsoft.com/office/powerpoint/2010/main" val="1538199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Click to edit Master title style</a:t>
            </a:r>
            <a:endParaRPr lang="en-US" dirty="0"/>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pic>
        <p:nvPicPr>
          <p:cNvPr id="5" name="Picture 4">
            <a:extLst>
              <a:ext uri="{FF2B5EF4-FFF2-40B4-BE49-F238E27FC236}">
                <a16:creationId xmlns:a16="http://schemas.microsoft.com/office/drawing/2014/main" id="{527BFD08-B168-4D10-8356-8CFA5D00D57E}"/>
              </a:ext>
            </a:extLst>
          </p:cNvPr>
          <p:cNvPicPr>
            <a:picLocks noChangeAspect="1"/>
          </p:cNvPicPr>
          <p:nvPr userDrawn="1"/>
        </p:nvPicPr>
        <p:blipFill>
          <a:blip r:embed="rId2"/>
          <a:stretch>
            <a:fillRect/>
          </a:stretch>
        </p:blipFill>
        <p:spPr>
          <a:xfrm>
            <a:off x="8194494" y="6351855"/>
            <a:ext cx="923623" cy="499915"/>
          </a:xfrm>
          <a:prstGeom prst="rect">
            <a:avLst/>
          </a:prstGeom>
        </p:spPr>
      </p:pic>
      <p:sp>
        <p:nvSpPr>
          <p:cNvPr id="6" name="Slide Number Placeholder 5">
            <a:extLst>
              <a:ext uri="{FF2B5EF4-FFF2-40B4-BE49-F238E27FC236}">
                <a16:creationId xmlns:a16="http://schemas.microsoft.com/office/drawing/2014/main" id="{56BAFB04-C857-4CF2-9B3B-A6BD464E5CCA}"/>
              </a:ext>
            </a:extLst>
          </p:cNvPr>
          <p:cNvSpPr>
            <a:spLocks noGrp="1"/>
          </p:cNvSpPr>
          <p:nvPr>
            <p:ph type="sldNum" sz="quarter" idx="12"/>
          </p:nvPr>
        </p:nvSpPr>
        <p:spPr>
          <a:xfrm>
            <a:off x="3505200" y="6356350"/>
            <a:ext cx="2133600" cy="365125"/>
          </a:xfrm>
        </p:spPr>
        <p:txBody>
          <a:bodyPr/>
          <a:lstStyle>
            <a:lvl1pPr algn="ctr">
              <a:defRPr/>
            </a:lvl1pPr>
          </a:lstStyle>
          <a:p>
            <a:fld id="{13FF7455-CA1A-6C41-8099-233D9D11864A}" type="slidenum">
              <a:rPr lang="en-US" smtClean="0"/>
              <a:pPr/>
              <a:t>‹#›</a:t>
            </a:fld>
            <a:endParaRPr lang="en-US" dirty="0"/>
          </a:p>
        </p:txBody>
      </p:sp>
    </p:spTree>
    <p:extLst>
      <p:ext uri="{BB962C8B-B14F-4D97-AF65-F5344CB8AC3E}">
        <p14:creationId xmlns:p14="http://schemas.microsoft.com/office/powerpoint/2010/main" val="9261664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2032CD-91E3-9D45-82DB-16B29E165671}" type="slidenum">
              <a:rPr lang="en-US" smtClean="0"/>
              <a:t>‹#›</a:t>
            </a:fld>
            <a:endParaRPr lang="en-US" dirty="0"/>
          </a:p>
        </p:txBody>
      </p:sp>
    </p:spTree>
    <p:extLst>
      <p:ext uri="{BB962C8B-B14F-4D97-AF65-F5344CB8AC3E}">
        <p14:creationId xmlns:p14="http://schemas.microsoft.com/office/powerpoint/2010/main" val="2747801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2032CD-91E3-9D45-82DB-16B29E165671}" type="slidenum">
              <a:rPr lang="en-US" smtClean="0"/>
              <a:t>‹#›</a:t>
            </a:fld>
            <a:endParaRPr lang="en-US" dirty="0"/>
          </a:p>
        </p:txBody>
      </p:sp>
    </p:spTree>
    <p:extLst>
      <p:ext uri="{BB962C8B-B14F-4D97-AF65-F5344CB8AC3E}">
        <p14:creationId xmlns:p14="http://schemas.microsoft.com/office/powerpoint/2010/main" val="1422457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2032CD-91E3-9D45-82DB-16B29E165671}" type="slidenum">
              <a:rPr lang="en-US" smtClean="0"/>
              <a:t>‹#›</a:t>
            </a:fld>
            <a:endParaRPr lang="en-US" dirty="0"/>
          </a:p>
        </p:txBody>
      </p:sp>
    </p:spTree>
    <p:extLst>
      <p:ext uri="{BB962C8B-B14F-4D97-AF65-F5344CB8AC3E}">
        <p14:creationId xmlns:p14="http://schemas.microsoft.com/office/powerpoint/2010/main" val="39863152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22032CD-91E3-9D45-82DB-16B29E165671}" type="slidenum">
              <a:rPr lang="en-US" smtClean="0"/>
              <a:t>‹#›</a:t>
            </a:fld>
            <a:endParaRPr lang="en-US" dirty="0"/>
          </a:p>
        </p:txBody>
      </p:sp>
    </p:spTree>
    <p:extLst>
      <p:ext uri="{BB962C8B-B14F-4D97-AF65-F5344CB8AC3E}">
        <p14:creationId xmlns:p14="http://schemas.microsoft.com/office/powerpoint/2010/main" val="21681394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E1A394-52FA-BB4A-A116-96AB2DC51D93}" type="slidenum">
              <a:rPr lang="en-US" smtClean="0"/>
              <a:t>‹#›</a:t>
            </a:fld>
            <a:endParaRPr lang="en-US" dirty="0"/>
          </a:p>
        </p:txBody>
      </p:sp>
    </p:spTree>
    <p:extLst>
      <p:ext uri="{BB962C8B-B14F-4D97-AF65-F5344CB8AC3E}">
        <p14:creationId xmlns:p14="http://schemas.microsoft.com/office/powerpoint/2010/main" val="33921837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E1A394-52FA-BB4A-A116-96AB2DC51D93}" type="slidenum">
              <a:rPr lang="en-US" smtClean="0"/>
              <a:t>‹#›</a:t>
            </a:fld>
            <a:endParaRPr lang="en-US" dirty="0"/>
          </a:p>
        </p:txBody>
      </p:sp>
    </p:spTree>
    <p:extLst>
      <p:ext uri="{BB962C8B-B14F-4D97-AF65-F5344CB8AC3E}">
        <p14:creationId xmlns:p14="http://schemas.microsoft.com/office/powerpoint/2010/main" val="32795079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E1A394-52FA-BB4A-A116-96AB2DC51D93}" type="slidenum">
              <a:rPr lang="en-US" smtClean="0"/>
              <a:t>‹#›</a:t>
            </a:fld>
            <a:endParaRPr lang="en-US" dirty="0"/>
          </a:p>
        </p:txBody>
      </p:sp>
    </p:spTree>
    <p:extLst>
      <p:ext uri="{BB962C8B-B14F-4D97-AF65-F5344CB8AC3E}">
        <p14:creationId xmlns:p14="http://schemas.microsoft.com/office/powerpoint/2010/main" val="38485916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E1A394-52FA-BB4A-A116-96AB2DC51D93}" type="slidenum">
              <a:rPr lang="en-US" smtClean="0"/>
              <a:t>‹#›</a:t>
            </a:fld>
            <a:endParaRPr lang="en-US" dirty="0"/>
          </a:p>
        </p:txBody>
      </p:sp>
    </p:spTree>
    <p:extLst>
      <p:ext uri="{BB962C8B-B14F-4D97-AF65-F5344CB8AC3E}">
        <p14:creationId xmlns:p14="http://schemas.microsoft.com/office/powerpoint/2010/main" val="14849756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AE1A394-52FA-BB4A-A116-96AB2DC51D93}" type="slidenum">
              <a:rPr lang="en-US" smtClean="0"/>
              <a:t>‹#›</a:t>
            </a:fld>
            <a:endParaRPr lang="en-US" dirty="0"/>
          </a:p>
        </p:txBody>
      </p:sp>
    </p:spTree>
    <p:extLst>
      <p:ext uri="{BB962C8B-B14F-4D97-AF65-F5344CB8AC3E}">
        <p14:creationId xmlns:p14="http://schemas.microsoft.com/office/powerpoint/2010/main" val="24875998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AE1A394-52FA-BB4A-A116-96AB2DC51D93}" type="slidenum">
              <a:rPr lang="en-US" smtClean="0"/>
              <a:t>‹#›</a:t>
            </a:fld>
            <a:endParaRPr lang="en-US" dirty="0"/>
          </a:p>
        </p:txBody>
      </p:sp>
    </p:spTree>
    <p:extLst>
      <p:ext uri="{BB962C8B-B14F-4D97-AF65-F5344CB8AC3E}">
        <p14:creationId xmlns:p14="http://schemas.microsoft.com/office/powerpoint/2010/main" val="4039737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FF7455-CA1A-6C41-8099-233D9D11864A}" type="slidenum">
              <a:rPr lang="en-US" smtClean="0"/>
              <a:t>‹#›</a:t>
            </a:fld>
            <a:endParaRPr lang="en-US" dirty="0"/>
          </a:p>
        </p:txBody>
      </p:sp>
    </p:spTree>
    <p:extLst>
      <p:ext uri="{BB962C8B-B14F-4D97-AF65-F5344CB8AC3E}">
        <p14:creationId xmlns:p14="http://schemas.microsoft.com/office/powerpoint/2010/main" val="10002083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AE1A394-52FA-BB4A-A116-96AB2DC51D93}" type="slidenum">
              <a:rPr lang="en-US" smtClean="0"/>
              <a:t>‹#›</a:t>
            </a:fld>
            <a:endParaRPr lang="en-US" dirty="0"/>
          </a:p>
        </p:txBody>
      </p:sp>
    </p:spTree>
    <p:extLst>
      <p:ext uri="{BB962C8B-B14F-4D97-AF65-F5344CB8AC3E}">
        <p14:creationId xmlns:p14="http://schemas.microsoft.com/office/powerpoint/2010/main" val="28283426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E1A394-52FA-BB4A-A116-96AB2DC51D93}" type="slidenum">
              <a:rPr lang="en-US" smtClean="0"/>
              <a:t>‹#›</a:t>
            </a:fld>
            <a:endParaRPr lang="en-US" dirty="0"/>
          </a:p>
        </p:txBody>
      </p:sp>
    </p:spTree>
    <p:extLst>
      <p:ext uri="{BB962C8B-B14F-4D97-AF65-F5344CB8AC3E}">
        <p14:creationId xmlns:p14="http://schemas.microsoft.com/office/powerpoint/2010/main" val="7806425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E1A394-52FA-BB4A-A116-96AB2DC51D93}" type="slidenum">
              <a:rPr lang="en-US" smtClean="0"/>
              <a:t>‹#›</a:t>
            </a:fld>
            <a:endParaRPr lang="en-US" dirty="0"/>
          </a:p>
        </p:txBody>
      </p:sp>
    </p:spTree>
    <p:extLst>
      <p:ext uri="{BB962C8B-B14F-4D97-AF65-F5344CB8AC3E}">
        <p14:creationId xmlns:p14="http://schemas.microsoft.com/office/powerpoint/2010/main" val="9033449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E1A394-52FA-BB4A-A116-96AB2DC51D93}" type="slidenum">
              <a:rPr lang="en-US" smtClean="0"/>
              <a:t>‹#›</a:t>
            </a:fld>
            <a:endParaRPr lang="en-US" dirty="0"/>
          </a:p>
        </p:txBody>
      </p:sp>
    </p:spTree>
    <p:extLst>
      <p:ext uri="{BB962C8B-B14F-4D97-AF65-F5344CB8AC3E}">
        <p14:creationId xmlns:p14="http://schemas.microsoft.com/office/powerpoint/2010/main" val="26828395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E1A394-52FA-BB4A-A116-96AB2DC51D93}" type="slidenum">
              <a:rPr lang="en-US" smtClean="0"/>
              <a:t>‹#›</a:t>
            </a:fld>
            <a:endParaRPr lang="en-US" dirty="0"/>
          </a:p>
        </p:txBody>
      </p:sp>
    </p:spTree>
    <p:extLst>
      <p:ext uri="{BB962C8B-B14F-4D97-AF65-F5344CB8AC3E}">
        <p14:creationId xmlns:p14="http://schemas.microsoft.com/office/powerpoint/2010/main" val="533728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524249-C7C8-BB40-9D8A-2CF6FAE36BF9}" type="slidenum">
              <a:rPr lang="en-US" smtClean="0"/>
              <a:t>‹#›</a:t>
            </a:fld>
            <a:endParaRPr lang="en-US" dirty="0"/>
          </a:p>
        </p:txBody>
      </p:sp>
    </p:spTree>
    <p:extLst>
      <p:ext uri="{BB962C8B-B14F-4D97-AF65-F5344CB8AC3E}">
        <p14:creationId xmlns:p14="http://schemas.microsoft.com/office/powerpoint/2010/main" val="7575377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524249-C7C8-BB40-9D8A-2CF6FAE36BF9}" type="slidenum">
              <a:rPr lang="en-US" smtClean="0"/>
              <a:t>‹#›</a:t>
            </a:fld>
            <a:endParaRPr lang="en-US" dirty="0"/>
          </a:p>
        </p:txBody>
      </p:sp>
    </p:spTree>
    <p:extLst>
      <p:ext uri="{BB962C8B-B14F-4D97-AF65-F5344CB8AC3E}">
        <p14:creationId xmlns:p14="http://schemas.microsoft.com/office/powerpoint/2010/main" val="14698888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524249-C7C8-BB40-9D8A-2CF6FAE36BF9}" type="slidenum">
              <a:rPr lang="en-US" smtClean="0"/>
              <a:t>‹#›</a:t>
            </a:fld>
            <a:endParaRPr lang="en-US" dirty="0"/>
          </a:p>
        </p:txBody>
      </p:sp>
    </p:spTree>
    <p:extLst>
      <p:ext uri="{BB962C8B-B14F-4D97-AF65-F5344CB8AC3E}">
        <p14:creationId xmlns:p14="http://schemas.microsoft.com/office/powerpoint/2010/main" val="19788816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524249-C7C8-BB40-9D8A-2CF6FAE36BF9}" type="slidenum">
              <a:rPr lang="en-US" smtClean="0"/>
              <a:t>‹#›</a:t>
            </a:fld>
            <a:endParaRPr lang="en-US" dirty="0"/>
          </a:p>
        </p:txBody>
      </p:sp>
    </p:spTree>
    <p:extLst>
      <p:ext uri="{BB962C8B-B14F-4D97-AF65-F5344CB8AC3E}">
        <p14:creationId xmlns:p14="http://schemas.microsoft.com/office/powerpoint/2010/main" val="27023941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9524249-C7C8-BB40-9D8A-2CF6FAE36BF9}" type="slidenum">
              <a:rPr lang="en-US" smtClean="0"/>
              <a:t>‹#›</a:t>
            </a:fld>
            <a:endParaRPr lang="en-US" dirty="0"/>
          </a:p>
        </p:txBody>
      </p:sp>
    </p:spTree>
    <p:extLst>
      <p:ext uri="{BB962C8B-B14F-4D97-AF65-F5344CB8AC3E}">
        <p14:creationId xmlns:p14="http://schemas.microsoft.com/office/powerpoint/2010/main" val="2384131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FF7455-CA1A-6C41-8099-233D9D11864A}" type="slidenum">
              <a:rPr lang="en-US" smtClean="0"/>
              <a:t>‹#›</a:t>
            </a:fld>
            <a:endParaRPr lang="en-US" dirty="0"/>
          </a:p>
        </p:txBody>
      </p:sp>
    </p:spTree>
    <p:extLst>
      <p:ext uri="{BB962C8B-B14F-4D97-AF65-F5344CB8AC3E}">
        <p14:creationId xmlns:p14="http://schemas.microsoft.com/office/powerpoint/2010/main" val="21438795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9524249-C7C8-BB40-9D8A-2CF6FAE36BF9}" type="slidenum">
              <a:rPr lang="en-US" smtClean="0"/>
              <a:t>‹#›</a:t>
            </a:fld>
            <a:endParaRPr lang="en-US" dirty="0"/>
          </a:p>
        </p:txBody>
      </p:sp>
    </p:spTree>
    <p:extLst>
      <p:ext uri="{BB962C8B-B14F-4D97-AF65-F5344CB8AC3E}">
        <p14:creationId xmlns:p14="http://schemas.microsoft.com/office/powerpoint/2010/main" val="27792901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9524249-C7C8-BB40-9D8A-2CF6FAE36BF9}" type="slidenum">
              <a:rPr lang="en-US" smtClean="0"/>
              <a:t>‹#›</a:t>
            </a:fld>
            <a:endParaRPr lang="en-US" dirty="0"/>
          </a:p>
        </p:txBody>
      </p:sp>
    </p:spTree>
    <p:extLst>
      <p:ext uri="{BB962C8B-B14F-4D97-AF65-F5344CB8AC3E}">
        <p14:creationId xmlns:p14="http://schemas.microsoft.com/office/powerpoint/2010/main" val="42714344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524249-C7C8-BB40-9D8A-2CF6FAE36BF9}" type="slidenum">
              <a:rPr lang="en-US" smtClean="0"/>
              <a:t>‹#›</a:t>
            </a:fld>
            <a:endParaRPr lang="en-US" dirty="0"/>
          </a:p>
        </p:txBody>
      </p:sp>
    </p:spTree>
    <p:extLst>
      <p:ext uri="{BB962C8B-B14F-4D97-AF65-F5344CB8AC3E}">
        <p14:creationId xmlns:p14="http://schemas.microsoft.com/office/powerpoint/2010/main" val="18554394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524249-C7C8-BB40-9D8A-2CF6FAE36BF9}" type="slidenum">
              <a:rPr lang="en-US" smtClean="0"/>
              <a:t>‹#›</a:t>
            </a:fld>
            <a:endParaRPr lang="en-US" dirty="0"/>
          </a:p>
        </p:txBody>
      </p:sp>
    </p:spTree>
    <p:extLst>
      <p:ext uri="{BB962C8B-B14F-4D97-AF65-F5344CB8AC3E}">
        <p14:creationId xmlns:p14="http://schemas.microsoft.com/office/powerpoint/2010/main" val="42306491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524249-C7C8-BB40-9D8A-2CF6FAE36BF9}" type="slidenum">
              <a:rPr lang="en-US" smtClean="0"/>
              <a:t>‹#›</a:t>
            </a:fld>
            <a:endParaRPr lang="en-US" dirty="0"/>
          </a:p>
        </p:txBody>
      </p:sp>
    </p:spTree>
    <p:extLst>
      <p:ext uri="{BB962C8B-B14F-4D97-AF65-F5344CB8AC3E}">
        <p14:creationId xmlns:p14="http://schemas.microsoft.com/office/powerpoint/2010/main" val="2218629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524249-C7C8-BB40-9D8A-2CF6FAE36BF9}" type="slidenum">
              <a:rPr lang="en-US" smtClean="0"/>
              <a:t>‹#›</a:t>
            </a:fld>
            <a:endParaRPr lang="en-US" dirty="0"/>
          </a:p>
        </p:txBody>
      </p:sp>
    </p:spTree>
    <p:extLst>
      <p:ext uri="{BB962C8B-B14F-4D97-AF65-F5344CB8AC3E}">
        <p14:creationId xmlns:p14="http://schemas.microsoft.com/office/powerpoint/2010/main" val="10516887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27FCE5-CEE9-4A99-AEFE-3ECA49D47F42}" type="slidenum">
              <a:rPr lang="en-US" smtClean="0"/>
              <a:t>‹#›</a:t>
            </a:fld>
            <a:endParaRPr lang="en-US" dirty="0"/>
          </a:p>
        </p:txBody>
      </p:sp>
    </p:spTree>
    <p:extLst>
      <p:ext uri="{BB962C8B-B14F-4D97-AF65-F5344CB8AC3E}">
        <p14:creationId xmlns:p14="http://schemas.microsoft.com/office/powerpoint/2010/main" val="31033190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27FCE5-CEE9-4A99-AEFE-3ECA49D47F42}" type="slidenum">
              <a:rPr lang="en-US" smtClean="0"/>
              <a:t>‹#›</a:t>
            </a:fld>
            <a:endParaRPr lang="en-US" dirty="0"/>
          </a:p>
        </p:txBody>
      </p:sp>
    </p:spTree>
    <p:extLst>
      <p:ext uri="{BB962C8B-B14F-4D97-AF65-F5344CB8AC3E}">
        <p14:creationId xmlns:p14="http://schemas.microsoft.com/office/powerpoint/2010/main" val="18467675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27FCE5-CEE9-4A99-AEFE-3ECA49D47F42}" type="slidenum">
              <a:rPr lang="en-US" smtClean="0"/>
              <a:t>‹#›</a:t>
            </a:fld>
            <a:endParaRPr lang="en-US" dirty="0"/>
          </a:p>
        </p:txBody>
      </p:sp>
    </p:spTree>
    <p:extLst>
      <p:ext uri="{BB962C8B-B14F-4D97-AF65-F5344CB8AC3E}">
        <p14:creationId xmlns:p14="http://schemas.microsoft.com/office/powerpoint/2010/main" val="25361624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27FCE5-CEE9-4A99-AEFE-3ECA49D47F42}" type="slidenum">
              <a:rPr lang="en-US" smtClean="0"/>
              <a:t>‹#›</a:t>
            </a:fld>
            <a:endParaRPr lang="en-US" dirty="0"/>
          </a:p>
        </p:txBody>
      </p:sp>
    </p:spTree>
    <p:extLst>
      <p:ext uri="{BB962C8B-B14F-4D97-AF65-F5344CB8AC3E}">
        <p14:creationId xmlns:p14="http://schemas.microsoft.com/office/powerpoint/2010/main" val="51728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3FF7455-CA1A-6C41-8099-233D9D11864A}" type="slidenum">
              <a:rPr lang="en-US" smtClean="0"/>
              <a:t>‹#›</a:t>
            </a:fld>
            <a:endParaRPr lang="en-US" dirty="0"/>
          </a:p>
        </p:txBody>
      </p:sp>
    </p:spTree>
    <p:extLst>
      <p:ext uri="{BB962C8B-B14F-4D97-AF65-F5344CB8AC3E}">
        <p14:creationId xmlns:p14="http://schemas.microsoft.com/office/powerpoint/2010/main" val="31385311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27FCE5-CEE9-4A99-AEFE-3ECA49D47F42}" type="slidenum">
              <a:rPr lang="en-US" smtClean="0"/>
              <a:t>‹#›</a:t>
            </a:fld>
            <a:endParaRPr lang="en-US" dirty="0"/>
          </a:p>
        </p:txBody>
      </p:sp>
    </p:spTree>
    <p:extLst>
      <p:ext uri="{BB962C8B-B14F-4D97-AF65-F5344CB8AC3E}">
        <p14:creationId xmlns:p14="http://schemas.microsoft.com/office/powerpoint/2010/main" val="15981212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27FCE5-CEE9-4A99-AEFE-3ECA49D47F42}" type="slidenum">
              <a:rPr lang="en-US" smtClean="0"/>
              <a:t>‹#›</a:t>
            </a:fld>
            <a:endParaRPr lang="en-US" dirty="0"/>
          </a:p>
        </p:txBody>
      </p:sp>
    </p:spTree>
    <p:extLst>
      <p:ext uri="{BB962C8B-B14F-4D97-AF65-F5344CB8AC3E}">
        <p14:creationId xmlns:p14="http://schemas.microsoft.com/office/powerpoint/2010/main" val="42719036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27FCE5-CEE9-4A99-AEFE-3ECA49D47F42}" type="slidenum">
              <a:rPr lang="en-US" smtClean="0"/>
              <a:t>‹#›</a:t>
            </a:fld>
            <a:endParaRPr lang="en-US" dirty="0"/>
          </a:p>
        </p:txBody>
      </p:sp>
    </p:spTree>
    <p:extLst>
      <p:ext uri="{BB962C8B-B14F-4D97-AF65-F5344CB8AC3E}">
        <p14:creationId xmlns:p14="http://schemas.microsoft.com/office/powerpoint/2010/main" val="22498090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27FCE5-CEE9-4A99-AEFE-3ECA49D47F42}" type="slidenum">
              <a:rPr lang="en-US" smtClean="0"/>
              <a:t>‹#›</a:t>
            </a:fld>
            <a:endParaRPr lang="en-US" dirty="0"/>
          </a:p>
        </p:txBody>
      </p:sp>
    </p:spTree>
    <p:extLst>
      <p:ext uri="{BB962C8B-B14F-4D97-AF65-F5344CB8AC3E}">
        <p14:creationId xmlns:p14="http://schemas.microsoft.com/office/powerpoint/2010/main" val="39500558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27FCE5-CEE9-4A99-AEFE-3ECA49D47F42}" type="slidenum">
              <a:rPr lang="en-US" smtClean="0"/>
              <a:t>‹#›</a:t>
            </a:fld>
            <a:endParaRPr lang="en-US" dirty="0"/>
          </a:p>
        </p:txBody>
      </p:sp>
    </p:spTree>
    <p:extLst>
      <p:ext uri="{BB962C8B-B14F-4D97-AF65-F5344CB8AC3E}">
        <p14:creationId xmlns:p14="http://schemas.microsoft.com/office/powerpoint/2010/main" val="6971507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27FCE5-CEE9-4A99-AEFE-3ECA49D47F42}" type="slidenum">
              <a:rPr lang="en-US" smtClean="0"/>
              <a:t>‹#›</a:t>
            </a:fld>
            <a:endParaRPr lang="en-US" dirty="0"/>
          </a:p>
        </p:txBody>
      </p:sp>
    </p:spTree>
    <p:extLst>
      <p:ext uri="{BB962C8B-B14F-4D97-AF65-F5344CB8AC3E}">
        <p14:creationId xmlns:p14="http://schemas.microsoft.com/office/powerpoint/2010/main" val="32615702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27FCE5-CEE9-4A99-AEFE-3ECA49D47F42}" type="slidenum">
              <a:rPr lang="en-US" smtClean="0"/>
              <a:t>‹#›</a:t>
            </a:fld>
            <a:endParaRPr lang="en-US" dirty="0"/>
          </a:p>
        </p:txBody>
      </p:sp>
    </p:spTree>
    <p:extLst>
      <p:ext uri="{BB962C8B-B14F-4D97-AF65-F5344CB8AC3E}">
        <p14:creationId xmlns:p14="http://schemas.microsoft.com/office/powerpoint/2010/main" val="24437388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3505200" y="6356350"/>
            <a:ext cx="2133600" cy="365125"/>
          </a:xfrm>
        </p:spPr>
        <p:txBody>
          <a:bodyPr/>
          <a:lstStyle>
            <a:lvl1pPr algn="ctr">
              <a:defRPr/>
            </a:lvl1pPr>
          </a:lstStyle>
          <a:p>
            <a:fld id="{13FF7455-CA1A-6C41-8099-233D9D11864A}" type="slidenum">
              <a:rPr lang="en-US" smtClean="0"/>
              <a:pPr/>
              <a:t>‹#›</a:t>
            </a:fld>
            <a:endParaRPr lang="en-US" dirty="0"/>
          </a:p>
        </p:txBody>
      </p:sp>
    </p:spTree>
    <p:extLst>
      <p:ext uri="{BB962C8B-B14F-4D97-AF65-F5344CB8AC3E}">
        <p14:creationId xmlns:p14="http://schemas.microsoft.com/office/powerpoint/2010/main" val="8566133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Click to edit Master title style</a:t>
            </a:r>
            <a:endParaRPr lang="en-US" dirty="0"/>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endParaRPr lang="en-US" dirty="0"/>
          </a:p>
        </p:txBody>
      </p:sp>
      <p:pic>
        <p:nvPicPr>
          <p:cNvPr id="6" name="Picture 5">
            <a:extLst>
              <a:ext uri="{FF2B5EF4-FFF2-40B4-BE49-F238E27FC236}">
                <a16:creationId xmlns:a16="http://schemas.microsoft.com/office/drawing/2014/main" id="{76C2C468-1BED-4F47-8F1A-CB2056C59FEF}"/>
              </a:ext>
            </a:extLst>
          </p:cNvPr>
          <p:cNvPicPr>
            <a:picLocks noChangeAspect="1"/>
          </p:cNvPicPr>
          <p:nvPr userDrawn="1"/>
        </p:nvPicPr>
        <p:blipFill>
          <a:blip r:embed="rId2"/>
          <a:stretch>
            <a:fillRect/>
          </a:stretch>
        </p:blipFill>
        <p:spPr>
          <a:xfrm>
            <a:off x="8194494" y="6351855"/>
            <a:ext cx="923623" cy="499915"/>
          </a:xfrm>
          <a:prstGeom prst="rect">
            <a:avLst/>
          </a:prstGeom>
        </p:spPr>
      </p:pic>
      <p:sp>
        <p:nvSpPr>
          <p:cNvPr id="8" name="Slide Number Placeholder 5">
            <a:extLst>
              <a:ext uri="{FF2B5EF4-FFF2-40B4-BE49-F238E27FC236}">
                <a16:creationId xmlns:a16="http://schemas.microsoft.com/office/drawing/2014/main" id="{F9DAB806-50A1-4323-8B27-828607D25E37}"/>
              </a:ext>
            </a:extLst>
          </p:cNvPr>
          <p:cNvSpPr>
            <a:spLocks noGrp="1"/>
          </p:cNvSpPr>
          <p:nvPr>
            <p:ph type="sldNum" sz="quarter" idx="12"/>
          </p:nvPr>
        </p:nvSpPr>
        <p:spPr>
          <a:xfrm>
            <a:off x="3505200" y="6356350"/>
            <a:ext cx="2133600" cy="365125"/>
          </a:xfrm>
        </p:spPr>
        <p:txBody>
          <a:bodyPr/>
          <a:lstStyle>
            <a:lvl1pPr algn="ctr">
              <a:defRPr/>
            </a:lvl1pPr>
          </a:lstStyle>
          <a:p>
            <a:fld id="{13FF7455-CA1A-6C41-8099-233D9D11864A}" type="slidenum">
              <a:rPr lang="en-US" smtClean="0"/>
              <a:pPr/>
              <a:t>‹#›</a:t>
            </a:fld>
            <a:endParaRPr lang="en-US" dirty="0"/>
          </a:p>
        </p:txBody>
      </p:sp>
    </p:spTree>
    <p:extLst>
      <p:ext uri="{BB962C8B-B14F-4D97-AF65-F5344CB8AC3E}">
        <p14:creationId xmlns:p14="http://schemas.microsoft.com/office/powerpoint/2010/main" val="36605715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FF7455-CA1A-6C41-8099-233D9D11864A}" type="slidenum">
              <a:rPr lang="en-US" smtClean="0"/>
              <a:t>‹#›</a:t>
            </a:fld>
            <a:endParaRPr lang="en-US" dirty="0"/>
          </a:p>
        </p:txBody>
      </p:sp>
    </p:spTree>
    <p:extLst>
      <p:ext uri="{BB962C8B-B14F-4D97-AF65-F5344CB8AC3E}">
        <p14:creationId xmlns:p14="http://schemas.microsoft.com/office/powerpoint/2010/main" val="1774554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3FF7455-CA1A-6C41-8099-233D9D11864A}" type="slidenum">
              <a:rPr lang="en-US" smtClean="0"/>
              <a:t>‹#›</a:t>
            </a:fld>
            <a:endParaRPr lang="en-US" dirty="0"/>
          </a:p>
        </p:txBody>
      </p:sp>
    </p:spTree>
    <p:extLst>
      <p:ext uri="{BB962C8B-B14F-4D97-AF65-F5344CB8AC3E}">
        <p14:creationId xmlns:p14="http://schemas.microsoft.com/office/powerpoint/2010/main" val="29957857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FF7455-CA1A-6C41-8099-233D9D11864A}" type="slidenum">
              <a:rPr lang="en-US" smtClean="0"/>
              <a:t>‹#›</a:t>
            </a:fld>
            <a:endParaRPr lang="en-US" dirty="0"/>
          </a:p>
        </p:txBody>
      </p:sp>
    </p:spTree>
    <p:extLst>
      <p:ext uri="{BB962C8B-B14F-4D97-AF65-F5344CB8AC3E}">
        <p14:creationId xmlns:p14="http://schemas.microsoft.com/office/powerpoint/2010/main" val="18530272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3FF7455-CA1A-6C41-8099-233D9D11864A}" type="slidenum">
              <a:rPr lang="en-US" smtClean="0"/>
              <a:t>‹#›</a:t>
            </a:fld>
            <a:endParaRPr lang="en-US" dirty="0"/>
          </a:p>
        </p:txBody>
      </p:sp>
    </p:spTree>
    <p:extLst>
      <p:ext uri="{BB962C8B-B14F-4D97-AF65-F5344CB8AC3E}">
        <p14:creationId xmlns:p14="http://schemas.microsoft.com/office/powerpoint/2010/main" val="31950286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3FF7455-CA1A-6C41-8099-233D9D11864A}" type="slidenum">
              <a:rPr lang="en-US" smtClean="0"/>
              <a:t>‹#›</a:t>
            </a:fld>
            <a:endParaRPr lang="en-US" dirty="0"/>
          </a:p>
        </p:txBody>
      </p:sp>
    </p:spTree>
    <p:extLst>
      <p:ext uri="{BB962C8B-B14F-4D97-AF65-F5344CB8AC3E}">
        <p14:creationId xmlns:p14="http://schemas.microsoft.com/office/powerpoint/2010/main" val="30076518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3FF7455-CA1A-6C41-8099-233D9D11864A}" type="slidenum">
              <a:rPr lang="en-US" smtClean="0"/>
              <a:t>‹#›</a:t>
            </a:fld>
            <a:endParaRPr lang="en-US" dirty="0"/>
          </a:p>
        </p:txBody>
      </p:sp>
    </p:spTree>
    <p:extLst>
      <p:ext uri="{BB962C8B-B14F-4D97-AF65-F5344CB8AC3E}">
        <p14:creationId xmlns:p14="http://schemas.microsoft.com/office/powerpoint/2010/main" val="33394703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FF7455-CA1A-6C41-8099-233D9D11864A}" type="slidenum">
              <a:rPr lang="en-US" smtClean="0"/>
              <a:t>‹#›</a:t>
            </a:fld>
            <a:endParaRPr lang="en-US" dirty="0"/>
          </a:p>
        </p:txBody>
      </p:sp>
    </p:spTree>
    <p:extLst>
      <p:ext uri="{BB962C8B-B14F-4D97-AF65-F5344CB8AC3E}">
        <p14:creationId xmlns:p14="http://schemas.microsoft.com/office/powerpoint/2010/main" val="8331021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FF7455-CA1A-6C41-8099-233D9D11864A}" type="slidenum">
              <a:rPr lang="en-US" smtClean="0"/>
              <a:t>‹#›</a:t>
            </a:fld>
            <a:endParaRPr lang="en-US" dirty="0"/>
          </a:p>
        </p:txBody>
      </p:sp>
    </p:spTree>
    <p:extLst>
      <p:ext uri="{BB962C8B-B14F-4D97-AF65-F5344CB8AC3E}">
        <p14:creationId xmlns:p14="http://schemas.microsoft.com/office/powerpoint/2010/main" val="31740496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FF7455-CA1A-6C41-8099-233D9D11864A}" type="slidenum">
              <a:rPr lang="en-US" smtClean="0"/>
              <a:t>‹#›</a:t>
            </a:fld>
            <a:endParaRPr lang="en-US" dirty="0"/>
          </a:p>
        </p:txBody>
      </p:sp>
    </p:spTree>
    <p:extLst>
      <p:ext uri="{BB962C8B-B14F-4D97-AF65-F5344CB8AC3E}">
        <p14:creationId xmlns:p14="http://schemas.microsoft.com/office/powerpoint/2010/main" val="16664321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FF7455-CA1A-6C41-8099-233D9D11864A}" type="slidenum">
              <a:rPr lang="en-US" smtClean="0"/>
              <a:t>‹#›</a:t>
            </a:fld>
            <a:endParaRPr lang="en-US" dirty="0"/>
          </a:p>
        </p:txBody>
      </p:sp>
    </p:spTree>
    <p:extLst>
      <p:ext uri="{BB962C8B-B14F-4D97-AF65-F5344CB8AC3E}">
        <p14:creationId xmlns:p14="http://schemas.microsoft.com/office/powerpoint/2010/main" val="1646835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3505200" y="6356350"/>
            <a:ext cx="2133600" cy="365125"/>
          </a:xfrm>
        </p:spPr>
        <p:txBody>
          <a:bodyPr/>
          <a:lstStyle>
            <a:lvl1pPr algn="ctr">
              <a:defRPr/>
            </a:lvl1pPr>
          </a:lstStyle>
          <a:p>
            <a:fld id="{13FF7455-CA1A-6C41-8099-233D9D1186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23415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Click to edit Master title style</a:t>
            </a:r>
            <a:endParaRPr lang="en-US" dirty="0"/>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pic>
        <p:nvPicPr>
          <p:cNvPr id="8" name="Picture 7">
            <a:extLst>
              <a:ext uri="{FF2B5EF4-FFF2-40B4-BE49-F238E27FC236}">
                <a16:creationId xmlns:a16="http://schemas.microsoft.com/office/drawing/2014/main" id="{A560C727-B566-4900-9DF9-B67CE2E4469F}"/>
              </a:ext>
            </a:extLst>
          </p:cNvPr>
          <p:cNvPicPr>
            <a:picLocks noChangeAspect="1"/>
          </p:cNvPicPr>
          <p:nvPr userDrawn="1"/>
        </p:nvPicPr>
        <p:blipFill>
          <a:blip r:embed="rId2"/>
          <a:stretch>
            <a:fillRect/>
          </a:stretch>
        </p:blipFill>
        <p:spPr>
          <a:xfrm>
            <a:off x="8194494" y="6351855"/>
            <a:ext cx="923623" cy="499915"/>
          </a:xfrm>
          <a:prstGeom prst="rect">
            <a:avLst/>
          </a:prstGeom>
        </p:spPr>
      </p:pic>
      <p:sp>
        <p:nvSpPr>
          <p:cNvPr id="6" name="Slide Number Placeholder 5">
            <a:extLst>
              <a:ext uri="{FF2B5EF4-FFF2-40B4-BE49-F238E27FC236}">
                <a16:creationId xmlns:a16="http://schemas.microsoft.com/office/drawing/2014/main" id="{D3A814CF-5782-418C-9A5B-B7C67885756D}"/>
              </a:ext>
            </a:extLst>
          </p:cNvPr>
          <p:cNvSpPr>
            <a:spLocks noGrp="1"/>
          </p:cNvSpPr>
          <p:nvPr>
            <p:ph type="sldNum" sz="quarter" idx="12"/>
          </p:nvPr>
        </p:nvSpPr>
        <p:spPr>
          <a:xfrm>
            <a:off x="3505200" y="6356350"/>
            <a:ext cx="2133600" cy="365125"/>
          </a:xfrm>
        </p:spPr>
        <p:txBody>
          <a:bodyPr/>
          <a:lstStyle>
            <a:lvl1pPr algn="ctr">
              <a:defRPr/>
            </a:lvl1pPr>
          </a:lstStyle>
          <a:p>
            <a:fld id="{13FF7455-CA1A-6C41-8099-233D9D11864A}" type="slidenum">
              <a:rPr lang="en-US" smtClean="0"/>
              <a:pPr/>
              <a:t>‹#›</a:t>
            </a:fld>
            <a:endParaRPr lang="en-US" dirty="0"/>
          </a:p>
        </p:txBody>
      </p:sp>
    </p:spTree>
    <p:extLst>
      <p:ext uri="{BB962C8B-B14F-4D97-AF65-F5344CB8AC3E}">
        <p14:creationId xmlns:p14="http://schemas.microsoft.com/office/powerpoint/2010/main" val="3541218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pic>
        <p:nvPicPr>
          <p:cNvPr id="5" name="Picture 4">
            <a:extLst>
              <a:ext uri="{FF2B5EF4-FFF2-40B4-BE49-F238E27FC236}">
                <a16:creationId xmlns:a16="http://schemas.microsoft.com/office/drawing/2014/main" id="{435E3C44-3661-4903-ACD0-FBE6EF4DA217}"/>
              </a:ext>
            </a:extLst>
          </p:cNvPr>
          <p:cNvPicPr>
            <a:picLocks noChangeAspect="1"/>
          </p:cNvPicPr>
          <p:nvPr userDrawn="1"/>
        </p:nvPicPr>
        <p:blipFill>
          <a:blip r:embed="rId2"/>
          <a:stretch>
            <a:fillRect/>
          </a:stretch>
        </p:blipFill>
        <p:spPr>
          <a:xfrm>
            <a:off x="8194494" y="6351855"/>
            <a:ext cx="923623" cy="499915"/>
          </a:xfrm>
          <a:prstGeom prst="rect">
            <a:avLst/>
          </a:prstGeom>
        </p:spPr>
      </p:pic>
      <p:sp>
        <p:nvSpPr>
          <p:cNvPr id="6" name="Slide Number Placeholder 5">
            <a:extLst>
              <a:ext uri="{FF2B5EF4-FFF2-40B4-BE49-F238E27FC236}">
                <a16:creationId xmlns:a16="http://schemas.microsoft.com/office/drawing/2014/main" id="{ADBF7D5B-3B75-41CB-8E64-9BF6EBD76715}"/>
              </a:ext>
            </a:extLst>
          </p:cNvPr>
          <p:cNvSpPr>
            <a:spLocks noGrp="1"/>
          </p:cNvSpPr>
          <p:nvPr>
            <p:ph type="sldNum" sz="quarter" idx="12"/>
          </p:nvPr>
        </p:nvSpPr>
        <p:spPr>
          <a:xfrm>
            <a:off x="3505200" y="6356350"/>
            <a:ext cx="2133600" cy="365125"/>
          </a:xfrm>
        </p:spPr>
        <p:txBody>
          <a:bodyPr/>
          <a:lstStyle>
            <a:lvl1pPr algn="ctr">
              <a:defRPr/>
            </a:lvl1pPr>
          </a:lstStyle>
          <a:p>
            <a:fld id="{13FF7455-CA1A-6C41-8099-233D9D11864A}" type="slidenum">
              <a:rPr lang="en-US" smtClean="0"/>
              <a:pPr/>
              <a:t>‹#›</a:t>
            </a:fld>
            <a:endParaRPr lang="en-US" dirty="0"/>
          </a:p>
        </p:txBody>
      </p:sp>
    </p:spTree>
    <p:extLst>
      <p:ext uri="{BB962C8B-B14F-4D97-AF65-F5344CB8AC3E}">
        <p14:creationId xmlns:p14="http://schemas.microsoft.com/office/powerpoint/2010/main" val="1033648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3FF7455-CA1A-6C41-8099-233D9D1186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47031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3FF7455-CA1A-6C41-8099-233D9D1186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65406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3FF7455-CA1A-6C41-8099-233D9D1186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212039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3FF7455-CA1A-6C41-8099-233D9D1186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77802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3FF7455-CA1A-6C41-8099-233D9D1186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52200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3FF7455-CA1A-6C41-8099-233D9D1186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76146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3FF7455-CA1A-6C41-8099-233D9D1186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42979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3FF7455-CA1A-6C41-8099-233D9D1186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269347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3FF7455-CA1A-6C41-8099-233D9D1186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75007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3505200" y="6356350"/>
            <a:ext cx="2133600" cy="365125"/>
          </a:xfrm>
        </p:spPr>
        <p:txBody>
          <a:bodyPr/>
          <a:lstStyle>
            <a:lvl1pPr algn="ctr">
              <a:defRPr/>
            </a:lvl1pPr>
          </a:lstStyle>
          <a:p>
            <a:fld id="{13FF7455-CA1A-6C41-8099-233D9D1186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52339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FF7455-CA1A-6C41-8099-233D9D11864A}" type="slidenum">
              <a:rPr lang="en-US" smtClean="0"/>
              <a:t>‹#›</a:t>
            </a:fld>
            <a:endParaRPr lang="en-US" dirty="0"/>
          </a:p>
        </p:txBody>
      </p:sp>
    </p:spTree>
    <p:extLst>
      <p:ext uri="{BB962C8B-B14F-4D97-AF65-F5344CB8AC3E}">
        <p14:creationId xmlns:p14="http://schemas.microsoft.com/office/powerpoint/2010/main" val="25112646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Click to edit Master title style</a:t>
            </a:r>
            <a:endParaRPr lang="en-US" dirty="0"/>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pic>
        <p:nvPicPr>
          <p:cNvPr id="6" name="Picture 5">
            <a:extLst>
              <a:ext uri="{FF2B5EF4-FFF2-40B4-BE49-F238E27FC236}">
                <a16:creationId xmlns:a16="http://schemas.microsoft.com/office/drawing/2014/main" id="{2194CB61-6EE8-473E-9F3B-86D1B39B18F8}"/>
              </a:ext>
            </a:extLst>
          </p:cNvPr>
          <p:cNvPicPr>
            <a:picLocks noChangeAspect="1"/>
          </p:cNvPicPr>
          <p:nvPr userDrawn="1"/>
        </p:nvPicPr>
        <p:blipFill>
          <a:blip r:embed="rId2"/>
          <a:stretch>
            <a:fillRect/>
          </a:stretch>
        </p:blipFill>
        <p:spPr>
          <a:xfrm>
            <a:off x="8194494" y="6351855"/>
            <a:ext cx="923623" cy="499915"/>
          </a:xfrm>
          <a:prstGeom prst="rect">
            <a:avLst/>
          </a:prstGeom>
        </p:spPr>
      </p:pic>
      <p:sp>
        <p:nvSpPr>
          <p:cNvPr id="7" name="Slide Number Placeholder 5">
            <a:extLst>
              <a:ext uri="{FF2B5EF4-FFF2-40B4-BE49-F238E27FC236}">
                <a16:creationId xmlns:a16="http://schemas.microsoft.com/office/drawing/2014/main" id="{FC95411F-E241-425C-BE85-58805948D83D}"/>
              </a:ext>
            </a:extLst>
          </p:cNvPr>
          <p:cNvSpPr>
            <a:spLocks noGrp="1"/>
          </p:cNvSpPr>
          <p:nvPr>
            <p:ph type="sldNum" sz="quarter" idx="12"/>
          </p:nvPr>
        </p:nvSpPr>
        <p:spPr>
          <a:xfrm>
            <a:off x="3505200" y="6356350"/>
            <a:ext cx="2133600" cy="365125"/>
          </a:xfrm>
        </p:spPr>
        <p:txBody>
          <a:bodyPr/>
          <a:lstStyle>
            <a:lvl1pPr algn="ctr">
              <a:defRPr/>
            </a:lvl1pPr>
          </a:lstStyle>
          <a:p>
            <a:fld id="{13FF7455-CA1A-6C41-8099-233D9D11864A}" type="slidenum">
              <a:rPr lang="en-US" smtClean="0"/>
              <a:pPr/>
              <a:t>‹#›</a:t>
            </a:fld>
            <a:endParaRPr lang="en-US" dirty="0"/>
          </a:p>
        </p:txBody>
      </p:sp>
    </p:spTree>
    <p:extLst>
      <p:ext uri="{BB962C8B-B14F-4D97-AF65-F5344CB8AC3E}">
        <p14:creationId xmlns:p14="http://schemas.microsoft.com/office/powerpoint/2010/main" val="11555234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3FF7455-CA1A-6C41-8099-233D9D1186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41963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3FF7455-CA1A-6C41-8099-233D9D1186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49667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3FF7455-CA1A-6C41-8099-233D9D1186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497238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3FF7455-CA1A-6C41-8099-233D9D1186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31363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3FF7455-CA1A-6C41-8099-233D9D1186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891545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3FF7455-CA1A-6C41-8099-233D9D1186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496957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3FF7455-CA1A-6C41-8099-233D9D1186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192101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3FF7455-CA1A-6C41-8099-233D9D1186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21023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3FF7455-CA1A-6C41-8099-233D9D1186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4878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FF7455-CA1A-6C41-8099-233D9D11864A}" type="slidenum">
              <a:rPr lang="en-US" smtClean="0"/>
              <a:t>‹#›</a:t>
            </a:fld>
            <a:endParaRPr lang="en-US" dirty="0"/>
          </a:p>
        </p:txBody>
      </p:sp>
    </p:spTree>
    <p:extLst>
      <p:ext uri="{BB962C8B-B14F-4D97-AF65-F5344CB8AC3E}">
        <p14:creationId xmlns:p14="http://schemas.microsoft.com/office/powerpoint/2010/main" val="418628788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63B68961-E72F-457E-88E7-B4DC72ED7134}" type="datetime1">
              <a:rPr lang="en-US" smtClean="0"/>
              <a:t>7/17/2018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3505200" y="6356350"/>
            <a:ext cx="2133600" cy="365125"/>
          </a:xfrm>
        </p:spPr>
        <p:txBody>
          <a:bodyPr/>
          <a:lstStyle>
            <a:lvl1pPr algn="ctr">
              <a:defRPr/>
            </a:lvl1pPr>
          </a:lstStyle>
          <a:p>
            <a:fld id="{13FF7455-CA1A-6C41-8099-233D9D11864A}" type="slidenum">
              <a:rPr lang="en-US" smtClean="0"/>
              <a:pPr/>
              <a:t>‹#›</a:t>
            </a:fld>
            <a:endParaRPr lang="en-US" dirty="0"/>
          </a:p>
        </p:txBody>
      </p:sp>
    </p:spTree>
    <p:extLst>
      <p:ext uri="{BB962C8B-B14F-4D97-AF65-F5344CB8AC3E}">
        <p14:creationId xmlns:p14="http://schemas.microsoft.com/office/powerpoint/2010/main" val="7566754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Click to edit Master title style</a:t>
            </a:r>
            <a:endParaRPr lang="en-US" dirty="0"/>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C8E678AA-2F54-44D7-833C-6557902C04A6}" type="datetime1">
              <a:rPr lang="en-US" smtClean="0"/>
              <a:t>7/17/2018</a:t>
            </a:fld>
            <a:endParaRPr lang="en-US" dirty="0"/>
          </a:p>
        </p:txBody>
      </p:sp>
      <p:graphicFrame>
        <p:nvGraphicFramePr>
          <p:cNvPr id="7" name="Object 6"/>
          <p:cNvGraphicFramePr>
            <a:graphicFrameLocks noChangeAspect="1"/>
          </p:cNvGraphicFramePr>
          <p:nvPr userDrawn="1">
            <p:extLst/>
          </p:nvPr>
        </p:nvGraphicFramePr>
        <p:xfrm>
          <a:off x="8033015" y="6335651"/>
          <a:ext cx="653785" cy="300100"/>
        </p:xfrm>
        <a:graphic>
          <a:graphicData uri="http://schemas.openxmlformats.org/presentationml/2006/ole">
            <mc:AlternateContent xmlns:mc="http://schemas.openxmlformats.org/markup-compatibility/2006">
              <mc:Choice xmlns:v="urn:schemas-microsoft-com:vml" Requires="v">
                <p:oleObj spid="_x0000_s33797" r:id="rId3" imgW="3010320" imgH="1971950" progId="">
                  <p:embed/>
                </p:oleObj>
              </mc:Choice>
              <mc:Fallback>
                <p:oleObj r:id="rId3" imgW="3010320" imgH="1971950" progId="">
                  <p:embed/>
                  <p:pic>
                    <p:nvPicPr>
                      <p:cNvPr id="7" name="Object 6"/>
                      <p:cNvPicPr>
                        <a:picLocks noChangeAspect="1" noChangeArrowheads="1"/>
                      </p:cNvPicPr>
                      <p:nvPr/>
                    </p:nvPicPr>
                    <p:blipFill>
                      <a:blip r:embed="rId4">
                        <a:extLst>
                          <a:ext uri="{28A0092B-C50C-407E-A947-70E740481C1C}">
                            <a14:useLocalDpi xmlns:a14="http://schemas.microsoft.com/office/drawing/2010/main" val="0"/>
                          </a:ext>
                        </a:extLst>
                      </a:blip>
                      <a:srcRect r="-1334" b="26530"/>
                      <a:stretch>
                        <a:fillRect/>
                      </a:stretch>
                    </p:blipFill>
                    <p:spPr bwMode="auto">
                      <a:xfrm>
                        <a:off x="8033015" y="6335651"/>
                        <a:ext cx="653785" cy="3001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26248049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37019D53-AAC1-46D7-BE74-735BBA93C6AB}" type="datetime1">
              <a:rPr lang="en-US" smtClean="0"/>
              <a:t>7/17/2018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FF7455-CA1A-6C41-8099-233D9D11864A}" type="slidenum">
              <a:rPr lang="en-US" smtClean="0"/>
              <a:t>‹#›</a:t>
            </a:fld>
            <a:endParaRPr lang="en-US" dirty="0"/>
          </a:p>
        </p:txBody>
      </p:sp>
    </p:spTree>
    <p:extLst>
      <p:ext uri="{BB962C8B-B14F-4D97-AF65-F5344CB8AC3E}">
        <p14:creationId xmlns:p14="http://schemas.microsoft.com/office/powerpoint/2010/main" val="83836822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0B6EB659-7703-4B1B-9EB8-34F4CB8F7C81}" type="datetime1">
              <a:rPr lang="en-US" smtClean="0"/>
              <a:t>7/17/2018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FF7455-CA1A-6C41-8099-233D9D11864A}" type="slidenum">
              <a:rPr lang="en-US" smtClean="0"/>
              <a:t>‹#›</a:t>
            </a:fld>
            <a:endParaRPr lang="en-US" dirty="0"/>
          </a:p>
        </p:txBody>
      </p:sp>
    </p:spTree>
    <p:extLst>
      <p:ext uri="{BB962C8B-B14F-4D97-AF65-F5344CB8AC3E}">
        <p14:creationId xmlns:p14="http://schemas.microsoft.com/office/powerpoint/2010/main" val="185076346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C4101935-5C25-4B15-AEBD-8389ACCBF644}" type="datetime1">
              <a:rPr lang="en-US" smtClean="0"/>
              <a:t>7/17/2018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3FF7455-CA1A-6C41-8099-233D9D11864A}" type="slidenum">
              <a:rPr lang="en-US" smtClean="0"/>
              <a:t>‹#›</a:t>
            </a:fld>
            <a:endParaRPr lang="en-US" dirty="0"/>
          </a:p>
        </p:txBody>
      </p:sp>
    </p:spTree>
    <p:extLst>
      <p:ext uri="{BB962C8B-B14F-4D97-AF65-F5344CB8AC3E}">
        <p14:creationId xmlns:p14="http://schemas.microsoft.com/office/powerpoint/2010/main" val="40430390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44513F90-DABF-4EAE-826B-68A82A41429F}" type="datetime1">
              <a:rPr lang="en-US" smtClean="0"/>
              <a:t>7/17/2018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3FF7455-CA1A-6C41-8099-233D9D11864A}" type="slidenum">
              <a:rPr lang="en-US" smtClean="0"/>
              <a:t>‹#›</a:t>
            </a:fld>
            <a:endParaRPr lang="en-US" dirty="0"/>
          </a:p>
        </p:txBody>
      </p:sp>
    </p:spTree>
    <p:extLst>
      <p:ext uri="{BB962C8B-B14F-4D97-AF65-F5344CB8AC3E}">
        <p14:creationId xmlns:p14="http://schemas.microsoft.com/office/powerpoint/2010/main" val="323896550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9669B-D981-49F4-A06C-3E2DD0419271}" type="datetime1">
              <a:rPr lang="en-US" smtClean="0"/>
              <a:t>7/17/2018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3FF7455-CA1A-6C41-8099-233D9D11864A}" type="slidenum">
              <a:rPr lang="en-US" smtClean="0"/>
              <a:t>‹#›</a:t>
            </a:fld>
            <a:endParaRPr lang="en-US" dirty="0"/>
          </a:p>
        </p:txBody>
      </p:sp>
    </p:spTree>
    <p:extLst>
      <p:ext uri="{BB962C8B-B14F-4D97-AF65-F5344CB8AC3E}">
        <p14:creationId xmlns:p14="http://schemas.microsoft.com/office/powerpoint/2010/main" val="3945528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15EC428E-C0BE-4EA9-8C9D-1DD69BF87C7F}" type="datetime1">
              <a:rPr lang="en-US" smtClean="0"/>
              <a:t>7/17/2018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FF7455-CA1A-6C41-8099-233D9D11864A}" type="slidenum">
              <a:rPr lang="en-US" smtClean="0"/>
              <a:t>‹#›</a:t>
            </a:fld>
            <a:endParaRPr lang="en-US" dirty="0"/>
          </a:p>
        </p:txBody>
      </p:sp>
    </p:spTree>
    <p:extLst>
      <p:ext uri="{BB962C8B-B14F-4D97-AF65-F5344CB8AC3E}">
        <p14:creationId xmlns:p14="http://schemas.microsoft.com/office/powerpoint/2010/main" val="29343450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94AAFA3A-48BC-49CC-BDF3-5AE78327DE16}" type="datetime1">
              <a:rPr lang="en-US" smtClean="0"/>
              <a:t>7/17/2018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FF7455-CA1A-6C41-8099-233D9D11864A}" type="slidenum">
              <a:rPr lang="en-US" smtClean="0"/>
              <a:t>‹#›</a:t>
            </a:fld>
            <a:endParaRPr lang="en-US" dirty="0"/>
          </a:p>
        </p:txBody>
      </p:sp>
    </p:spTree>
    <p:extLst>
      <p:ext uri="{BB962C8B-B14F-4D97-AF65-F5344CB8AC3E}">
        <p14:creationId xmlns:p14="http://schemas.microsoft.com/office/powerpoint/2010/main" val="35030666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4FF5C4E9-BAC8-4B92-A196-79BEFBA2F1A3}" type="datetime1">
              <a:rPr lang="en-US" smtClean="0"/>
              <a:t>7/17/2018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FF7455-CA1A-6C41-8099-233D9D11864A}" type="slidenum">
              <a:rPr lang="en-US" smtClean="0"/>
              <a:t>‹#›</a:t>
            </a:fld>
            <a:endParaRPr lang="en-US" dirty="0"/>
          </a:p>
        </p:txBody>
      </p:sp>
    </p:spTree>
    <p:extLst>
      <p:ext uri="{BB962C8B-B14F-4D97-AF65-F5344CB8AC3E}">
        <p14:creationId xmlns:p14="http://schemas.microsoft.com/office/powerpoint/2010/main" val="194533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FF7455-CA1A-6C41-8099-233D9D11864A}" type="slidenum">
              <a:rPr lang="en-US" smtClean="0"/>
              <a:t>‹#›</a:t>
            </a:fld>
            <a:endParaRPr lang="en-US" dirty="0"/>
          </a:p>
        </p:txBody>
      </p:sp>
    </p:spTree>
    <p:extLst>
      <p:ext uri="{BB962C8B-B14F-4D97-AF65-F5344CB8AC3E}">
        <p14:creationId xmlns:p14="http://schemas.microsoft.com/office/powerpoint/2010/main" val="1836334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alphaModFix amt="3000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2032CD-91E3-9D45-82DB-16B29E165671}" type="slidenum">
              <a:rPr lang="en-US" smtClean="0"/>
              <a:t>‹#›</a:t>
            </a:fld>
            <a:endParaRPr lang="en-US" dirty="0"/>
          </a:p>
        </p:txBody>
      </p:sp>
    </p:spTree>
    <p:extLst>
      <p:ext uri="{BB962C8B-B14F-4D97-AF65-F5344CB8AC3E}">
        <p14:creationId xmlns:p14="http://schemas.microsoft.com/office/powerpoint/2010/main" val="30461747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3000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034"/>
            <a:ext cx="8229600" cy="1143000"/>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E1A394-52FA-BB4A-A116-96AB2DC51D93}" type="slidenum">
              <a:rPr lang="en-US" smtClean="0"/>
              <a:t>‹#›</a:t>
            </a:fld>
            <a:endParaRPr lang="en-US" dirty="0"/>
          </a:p>
        </p:txBody>
      </p:sp>
    </p:spTree>
    <p:extLst>
      <p:ext uri="{BB962C8B-B14F-4D97-AF65-F5344CB8AC3E}">
        <p14:creationId xmlns:p14="http://schemas.microsoft.com/office/powerpoint/2010/main" val="369822008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3000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524249-C7C8-BB40-9D8A-2CF6FAE36BF9}" type="slidenum">
              <a:rPr lang="en-US" smtClean="0"/>
              <a:t>‹#›</a:t>
            </a:fld>
            <a:endParaRPr lang="en-US" dirty="0"/>
          </a:p>
        </p:txBody>
      </p:sp>
    </p:spTree>
    <p:extLst>
      <p:ext uri="{BB962C8B-B14F-4D97-AF65-F5344CB8AC3E}">
        <p14:creationId xmlns:p14="http://schemas.microsoft.com/office/powerpoint/2010/main" val="27313946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3000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27FCE5-CEE9-4A99-AEFE-3ECA49D47F42}" type="slidenum">
              <a:rPr lang="en-US" smtClean="0"/>
              <a:t>‹#›</a:t>
            </a:fld>
            <a:endParaRPr lang="en-US" dirty="0"/>
          </a:p>
        </p:txBody>
      </p:sp>
    </p:spTree>
    <p:extLst>
      <p:ext uri="{BB962C8B-B14F-4D97-AF65-F5344CB8AC3E}">
        <p14:creationId xmlns:p14="http://schemas.microsoft.com/office/powerpoint/2010/main" val="1238038392"/>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FF7455-CA1A-6C41-8099-233D9D11864A}" type="slidenum">
              <a:rPr lang="en-US" smtClean="0"/>
              <a:t>‹#›</a:t>
            </a:fld>
            <a:endParaRPr lang="en-US" dirty="0"/>
          </a:p>
        </p:txBody>
      </p:sp>
    </p:spTree>
    <p:extLst>
      <p:ext uri="{BB962C8B-B14F-4D97-AF65-F5344CB8AC3E}">
        <p14:creationId xmlns:p14="http://schemas.microsoft.com/office/powerpoint/2010/main" val="2877100419"/>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FF7455-CA1A-6C41-8099-233D9D1186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5412553"/>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FF7455-CA1A-6C41-8099-233D9D1186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3558322"/>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8E38F9-FB39-4DD9-8C50-C4161791D7CB}" type="datetime1">
              <a:rPr lang="en-US" smtClean="0"/>
              <a:t>7/17/2018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FF7455-CA1A-6C41-8099-233D9D11864A}" type="slidenum">
              <a:rPr lang="en-US" smtClean="0"/>
              <a:t>‹#›</a:t>
            </a:fld>
            <a:endParaRPr lang="en-US" dirty="0"/>
          </a:p>
        </p:txBody>
      </p:sp>
    </p:spTree>
    <p:extLst>
      <p:ext uri="{BB962C8B-B14F-4D97-AF65-F5344CB8AC3E}">
        <p14:creationId xmlns:p14="http://schemas.microsoft.com/office/powerpoint/2010/main" val="510891355"/>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96.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8.xml"/><Relationship Id="rId1" Type="http://schemas.openxmlformats.org/officeDocument/2006/relationships/themeOverride" Target="../theme/themeOverride6.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notesSlide" Target="../notesSlides/notesSlide11.xml"/><Relationship Id="rId7" Type="http://schemas.openxmlformats.org/officeDocument/2006/relationships/image" Target="../media/image10.jpg"/><Relationship Id="rId2" Type="http://schemas.openxmlformats.org/officeDocument/2006/relationships/slideLayout" Target="../slideLayouts/slideLayout58.xml"/><Relationship Id="rId1" Type="http://schemas.openxmlformats.org/officeDocument/2006/relationships/themeOverride" Target="../theme/themeOverride7.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hyperlink" Target="mailto:wzlevine@izunpharma.com"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0.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2" Type="http://schemas.openxmlformats.org/officeDocument/2006/relationships/image" Target="../media/image6.pn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1" Type="http://schemas.openxmlformats.org/officeDocument/2006/relationships/slideLayout" Target="../slideLayouts/slideLayout58.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83BC968-E064-4383-A0E3-5FE2AD0EA903}"/>
              </a:ext>
            </a:extLst>
          </p:cNvPr>
          <p:cNvSpPr txBox="1"/>
          <p:nvPr/>
        </p:nvSpPr>
        <p:spPr>
          <a:xfrm>
            <a:off x="1199268" y="2742569"/>
            <a:ext cx="6906828" cy="261610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Yu Gothic UI Semibold" panose="020B0700000000000000" pitchFamily="34" charset="-128"/>
                <a:ea typeface="Yu Gothic UI Semibold" panose="020B0700000000000000" pitchFamily="34" charset="-128"/>
                <a:cs typeface="+mn-cs"/>
              </a:rPr>
              <a:t>Unique botanically-based pharmaceutical  solutions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0000"/>
              </a:solidFill>
              <a:effectLst/>
              <a:uLnTx/>
              <a:uFillTx/>
              <a:latin typeface="Yu Gothic UI Semibold" panose="020B0700000000000000" pitchFamily="34" charset="-128"/>
              <a:ea typeface="Yu Gothic UI Semibold" panose="020B0700000000000000"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0000"/>
              </a:solidFill>
              <a:effectLst/>
              <a:uLnTx/>
              <a:uFillTx/>
              <a:latin typeface="Yu Gothic UI Semibold" panose="020B0700000000000000" pitchFamily="34" charset="-128"/>
              <a:ea typeface="Yu Gothic UI Semibold" panose="020B0700000000000000"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90"/>
                </a:solidFill>
                <a:effectLst/>
                <a:uLnTx/>
                <a:uFillTx/>
                <a:latin typeface="Yu Gothic UI" panose="020B0500000000000000" pitchFamily="34" charset="-128"/>
                <a:ea typeface="Yu Gothic UI" panose="020B0500000000000000" pitchFamily="34" charset="-128"/>
                <a:cs typeface="+mn-cs"/>
              </a:rPr>
              <a:t>CORPORATE PRESENTATION</a:t>
            </a:r>
            <a:endParaRPr kumimoji="0" lang="en-US" sz="2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0000"/>
              </a:solidFill>
              <a:effectLst/>
              <a:uLnTx/>
              <a:uFillTx/>
              <a:latin typeface="Yu Gothic UI Semibold" panose="020B0700000000000000" pitchFamily="34" charset="-128"/>
              <a:ea typeface="Yu Gothic UI Semibold" panose="020B0700000000000000" pitchFamily="34" charset="-128"/>
              <a:cs typeface="+mn-cs"/>
            </a:endParaRPr>
          </a:p>
        </p:txBody>
      </p:sp>
      <p:sp>
        <p:nvSpPr>
          <p:cNvPr id="3" name="TextBox 2"/>
          <p:cNvSpPr txBox="1"/>
          <p:nvPr/>
        </p:nvSpPr>
        <p:spPr>
          <a:xfrm>
            <a:off x="3392129" y="181715"/>
            <a:ext cx="5476568"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0090"/>
                </a:solidFill>
                <a:effectLst/>
                <a:uLnTx/>
                <a:uFillTx/>
                <a:latin typeface="Yu Gothic UI" panose="020B0500000000000000" pitchFamily="34" charset="-128"/>
                <a:ea typeface="Yu Gothic UI" panose="020B0500000000000000" pitchFamily="34" charset="-128"/>
                <a:cs typeface="+mn-cs"/>
              </a:rPr>
              <a:t>Pharmaceuticals</a:t>
            </a:r>
            <a:endParaRPr kumimoji="0" lang="en-US" sz="5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02A8EA13-F0D1-411B-BBD2-ABBFA6815C2F}"/>
              </a:ext>
            </a:extLst>
          </p:cNvPr>
          <p:cNvPicPr>
            <a:picLocks noChangeAspect="1"/>
          </p:cNvPicPr>
          <p:nvPr/>
        </p:nvPicPr>
        <p:blipFill rotWithShape="1">
          <a:blip r:embed="rId4"/>
          <a:srcRect b="17804"/>
          <a:stretch/>
        </p:blipFill>
        <p:spPr>
          <a:xfrm>
            <a:off x="1393234" y="106277"/>
            <a:ext cx="1850186" cy="998768"/>
          </a:xfrm>
          <a:prstGeom prst="rect">
            <a:avLst/>
          </a:prstGeom>
        </p:spPr>
      </p:pic>
      <p:sp>
        <p:nvSpPr>
          <p:cNvPr id="6" name="TextBox 5"/>
          <p:cNvSpPr txBox="1"/>
          <p:nvPr/>
        </p:nvSpPr>
        <p:spPr>
          <a:xfrm>
            <a:off x="7879975" y="6260912"/>
            <a:ext cx="123681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90"/>
                </a:solidFill>
                <a:effectLst/>
                <a:uLnTx/>
                <a:uFillTx/>
                <a:latin typeface="Yu Gothic UI Semibold" panose="020B0700000000000000" pitchFamily="34" charset="-128"/>
                <a:ea typeface="Yu Gothic UI Semibold" panose="020B0700000000000000" pitchFamily="34" charset="-128"/>
                <a:cs typeface="+mn-cs"/>
              </a:rPr>
              <a:t>Q4 2017</a:t>
            </a:r>
            <a:endParaRPr kumimoji="0" lang="en-US" sz="1800" b="0" i="0"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374126620"/>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162679E-7442-402F-A63B-742F907AC214}"/>
              </a:ext>
            </a:extLst>
          </p:cNvPr>
          <p:cNvSpPr txBox="1">
            <a:spLocks/>
          </p:cNvSpPr>
          <p:nvPr/>
        </p:nvSpPr>
        <p:spPr>
          <a:xfrm>
            <a:off x="228600" y="1023028"/>
            <a:ext cx="8686800" cy="531262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0000"/>
              </a:lnSpc>
              <a:spcBef>
                <a:spcPts val="0"/>
              </a:spcBef>
              <a:buNone/>
            </a:pPr>
            <a:endParaRPr lang="en-US" sz="800" b="1" dirty="0">
              <a:solidFill>
                <a:srgbClr val="86B41C"/>
              </a:solidFill>
              <a:latin typeface="Yu Gothic Medium" panose="020B0500000000000000" pitchFamily="34" charset="-128"/>
              <a:ea typeface="Yu Gothic Medium" panose="020B0500000000000000" pitchFamily="34" charset="-128"/>
            </a:endParaRPr>
          </a:p>
          <a:p>
            <a:pPr marL="0" indent="0">
              <a:lnSpc>
                <a:spcPct val="110000"/>
              </a:lnSpc>
              <a:spcBef>
                <a:spcPts val="0"/>
              </a:spcBef>
              <a:buNone/>
            </a:pPr>
            <a:r>
              <a:rPr lang="en-US" sz="22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IOC has developed the only topical Oral Care system that both reduces inflammation and promotes gum repair.</a:t>
            </a:r>
          </a:p>
          <a:p>
            <a:pPr marL="0" indent="0" algn="ctr">
              <a:lnSpc>
                <a:spcPct val="110000"/>
              </a:lnSpc>
              <a:spcBef>
                <a:spcPts val="0"/>
              </a:spcBef>
              <a:buNone/>
            </a:pPr>
            <a:endParaRPr lang="en-US" sz="2400" b="1" dirty="0">
              <a:solidFill>
                <a:srgbClr val="86B41C"/>
              </a:solidFill>
              <a:latin typeface="Arial" panose="020B0604020202020204" pitchFamily="34" charset="0"/>
              <a:ea typeface="Yu Gothic Medium" panose="020B0500000000000000" pitchFamily="34" charset="-128"/>
              <a:cs typeface="Arial" panose="020B0604020202020204" pitchFamily="34" charset="0"/>
            </a:endParaRPr>
          </a:p>
          <a:p>
            <a:pPr marL="0" indent="0">
              <a:lnSpc>
                <a:spcPct val="110000"/>
              </a:lnSpc>
              <a:spcBef>
                <a:spcPts val="0"/>
              </a:spcBef>
              <a:buNone/>
            </a:pPr>
            <a:r>
              <a:rPr lang="en-US" sz="22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This breakthrough approach for the treatment of periodontal disease has the potential to revolutionize the dental market.</a:t>
            </a:r>
          </a:p>
          <a:p>
            <a:pPr marL="0" indent="0">
              <a:lnSpc>
                <a:spcPct val="110000"/>
              </a:lnSpc>
              <a:spcBef>
                <a:spcPts val="0"/>
              </a:spcBef>
              <a:buNone/>
            </a:pPr>
            <a:endParaRPr lang="en-US" sz="800" b="1" dirty="0">
              <a:solidFill>
                <a:srgbClr val="86B41C"/>
              </a:solidFill>
              <a:latin typeface="Arial" panose="020B0604020202020204" pitchFamily="34" charset="0"/>
              <a:ea typeface="Yu Gothic Medium" panose="020B0500000000000000" pitchFamily="34" charset="-128"/>
              <a:cs typeface="Arial" panose="020B0604020202020204" pitchFamily="34" charset="0"/>
            </a:endParaRPr>
          </a:p>
          <a:p>
            <a:pPr marL="447675" lvl="1" indent="-354013">
              <a:lnSpc>
                <a:spcPct val="110000"/>
              </a:lnSpc>
              <a:buClr>
                <a:schemeClr val="bg1"/>
              </a:buClr>
              <a:buFont typeface="Wingdings" panose="05000000000000000000" pitchFamily="2" charset="2"/>
              <a:buChar char="q"/>
            </a:pPr>
            <a:r>
              <a:rPr lang="en-US" sz="2000" b="1" dirty="0">
                <a:solidFill>
                  <a:schemeClr val="accent6">
                    <a:lumMod val="75000"/>
                  </a:schemeClr>
                </a:solidFill>
                <a:latin typeface="Arial" panose="020B0604020202020204" pitchFamily="34" charset="0"/>
                <a:ea typeface="Yu Gothic Medium" panose="020B0500000000000000" pitchFamily="34" charset="-128"/>
                <a:cs typeface="Arial" panose="020B0604020202020204" pitchFamily="34" charset="0"/>
              </a:rPr>
              <a:t>Periodontitis affects more than 50% of the adult population in the US and EU*.</a:t>
            </a:r>
          </a:p>
          <a:p>
            <a:pPr marL="447675" lvl="1" indent="-354013">
              <a:lnSpc>
                <a:spcPct val="110000"/>
              </a:lnSpc>
              <a:buClr>
                <a:schemeClr val="bg1"/>
              </a:buClr>
              <a:buFont typeface="Wingdings" panose="05000000000000000000" pitchFamily="2" charset="2"/>
              <a:buChar char="q"/>
            </a:pPr>
            <a:r>
              <a:rPr lang="en-US" sz="2000" b="1" dirty="0">
                <a:solidFill>
                  <a:schemeClr val="accent6">
                    <a:lumMod val="75000"/>
                  </a:schemeClr>
                </a:solidFill>
                <a:latin typeface="Arial" panose="020B0604020202020204" pitchFamily="34" charset="0"/>
                <a:ea typeface="Yu Gothic Medium" panose="020B0500000000000000" pitchFamily="34" charset="-128"/>
                <a:cs typeface="Arial" panose="020B0604020202020204" pitchFamily="34" charset="0"/>
              </a:rPr>
              <a:t>This therapeutic area has not seen the introduction of any new preventive products in the last 30 years.</a:t>
            </a:r>
          </a:p>
          <a:p>
            <a:pPr marL="447675" lvl="1" indent="-354013">
              <a:lnSpc>
                <a:spcPct val="110000"/>
              </a:lnSpc>
              <a:buClr>
                <a:schemeClr val="bg1"/>
              </a:buClr>
              <a:buFont typeface="Wingdings" panose="05000000000000000000" pitchFamily="2" charset="2"/>
              <a:buChar char="q"/>
            </a:pPr>
            <a:r>
              <a:rPr lang="en-US" sz="2000" b="1" dirty="0">
                <a:solidFill>
                  <a:schemeClr val="accent6">
                    <a:lumMod val="75000"/>
                  </a:schemeClr>
                </a:solidFill>
                <a:latin typeface="Arial" panose="020B0604020202020204" pitchFamily="34" charset="0"/>
                <a:ea typeface="Yu Gothic Medium" panose="020B0500000000000000" pitchFamily="34" charset="-128"/>
                <a:cs typeface="Arial" panose="020B0604020202020204" pitchFamily="34" charset="0"/>
              </a:rPr>
              <a:t>IOC products are approved by both the FDA and the EMA.</a:t>
            </a:r>
            <a:br>
              <a:rPr lang="en-US" sz="2000" b="1" dirty="0">
                <a:solidFill>
                  <a:schemeClr val="accent6">
                    <a:lumMod val="75000"/>
                  </a:schemeClr>
                </a:solidFill>
                <a:latin typeface="Arial" panose="020B0604020202020204" pitchFamily="34" charset="0"/>
                <a:ea typeface="Yu Gothic Medium" panose="020B0500000000000000" pitchFamily="34" charset="-128"/>
                <a:cs typeface="Arial" panose="020B0604020202020204" pitchFamily="34" charset="0"/>
              </a:rPr>
            </a:br>
            <a:endParaRPr lang="en-US" sz="2000" b="1" dirty="0">
              <a:solidFill>
                <a:schemeClr val="accent6">
                  <a:lumMod val="75000"/>
                </a:schemeClr>
              </a:solidFill>
              <a:latin typeface="Arial" panose="020B0604020202020204" pitchFamily="34" charset="0"/>
              <a:ea typeface="Yu Gothic Medium" panose="020B0500000000000000" pitchFamily="34" charset="-128"/>
              <a:cs typeface="Arial" panose="020B0604020202020204" pitchFamily="34" charset="0"/>
            </a:endParaRPr>
          </a:p>
          <a:p>
            <a:pPr marL="457200" lvl="1" indent="0">
              <a:lnSpc>
                <a:spcPct val="110000"/>
              </a:lnSpc>
              <a:buClr>
                <a:schemeClr val="bg1"/>
              </a:buClr>
              <a:buNone/>
            </a:pPr>
            <a:r>
              <a:rPr lang="en-US" sz="1400" b="1" dirty="0">
                <a:solidFill>
                  <a:srgbClr val="86B41C"/>
                </a:solidFill>
                <a:latin typeface="Yu Gothic Medium" panose="020B0500000000000000" pitchFamily="34" charset="-128"/>
                <a:ea typeface="Yu Gothic Medium" panose="020B0500000000000000" pitchFamily="34" charset="-128"/>
              </a:rPr>
              <a:t>*Source: US CDC July 2015 </a:t>
            </a:r>
          </a:p>
          <a:p>
            <a:pPr lvl="1">
              <a:lnSpc>
                <a:spcPct val="110000"/>
              </a:lnSpc>
              <a:buClr>
                <a:schemeClr val="bg1"/>
              </a:buClr>
              <a:buFont typeface="Wingdings" panose="05000000000000000000" pitchFamily="2" charset="2"/>
              <a:buChar char="q"/>
            </a:pPr>
            <a:endParaRPr lang="en-US" sz="2000" b="1" dirty="0">
              <a:solidFill>
                <a:srgbClr val="86B41C"/>
              </a:solidFill>
              <a:latin typeface="Yu Gothic Medium" panose="020B0500000000000000" pitchFamily="34" charset="-128"/>
              <a:ea typeface="Yu Gothic Medium" panose="020B0500000000000000" pitchFamily="34" charset="-128"/>
            </a:endParaRPr>
          </a:p>
        </p:txBody>
      </p:sp>
      <p:sp>
        <p:nvSpPr>
          <p:cNvPr id="2" name="Title 1"/>
          <p:cNvSpPr>
            <a:spLocks noGrp="1"/>
          </p:cNvSpPr>
          <p:nvPr>
            <p:ph type="title"/>
          </p:nvPr>
        </p:nvSpPr>
        <p:spPr>
          <a:xfrm>
            <a:off x="457200" y="274638"/>
            <a:ext cx="8229600" cy="748390"/>
          </a:xfrm>
        </p:spPr>
        <p:txBody>
          <a:bodyPr vert="horz" lIns="91440" tIns="45720" rIns="91440" bIns="45720" rtlCol="0" anchor="ctr">
            <a:noAutofit/>
          </a:bodyPr>
          <a:lstStyle/>
          <a:p>
            <a:r>
              <a:rPr lang="en-US" b="1" dirty="0">
                <a:solidFill>
                  <a:schemeClr val="accent3">
                    <a:lumMod val="75000"/>
                  </a:schemeClr>
                </a:solidFill>
                <a:latin typeface="Yu Gothic Medium" panose="020B0500000000000000" pitchFamily="34" charset="-128"/>
                <a:ea typeface="Yu Gothic Medium" panose="020B0500000000000000" pitchFamily="34" charset="-128"/>
              </a:rPr>
              <a:t>Izun Oral Care (IOC)</a:t>
            </a:r>
          </a:p>
        </p:txBody>
      </p:sp>
      <p:sp>
        <p:nvSpPr>
          <p:cNvPr id="4" name="Slide Number Placeholder 3">
            <a:extLst>
              <a:ext uri="{FF2B5EF4-FFF2-40B4-BE49-F238E27FC236}">
                <a16:creationId xmlns:a16="http://schemas.microsoft.com/office/drawing/2014/main" id="{2A19AB6E-5355-4308-9615-9AC52FBDC62E}"/>
              </a:ext>
            </a:extLst>
          </p:cNvPr>
          <p:cNvSpPr>
            <a:spLocks noGrp="1"/>
          </p:cNvSpPr>
          <p:nvPr>
            <p:ph type="sldNum" sz="quarter" idx="12"/>
          </p:nvPr>
        </p:nvSpPr>
        <p:spPr/>
        <p:txBody>
          <a:bodyPr/>
          <a:lstStyle/>
          <a:p>
            <a:fld id="{13FF7455-CA1A-6C41-8099-233D9D11864A}" type="slidenum">
              <a:rPr lang="en-US" smtClean="0"/>
              <a:pPr/>
              <a:t>10</a:t>
            </a:fld>
            <a:endParaRPr lang="en-US" dirty="0"/>
          </a:p>
        </p:txBody>
      </p:sp>
    </p:spTree>
    <p:extLst>
      <p:ext uri="{BB962C8B-B14F-4D97-AF65-F5344CB8AC3E}">
        <p14:creationId xmlns:p14="http://schemas.microsoft.com/office/powerpoint/2010/main" val="361439360"/>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162679E-7442-402F-A63B-742F907AC214}"/>
              </a:ext>
            </a:extLst>
          </p:cNvPr>
          <p:cNvSpPr txBox="1">
            <a:spLocks/>
          </p:cNvSpPr>
          <p:nvPr/>
        </p:nvSpPr>
        <p:spPr>
          <a:xfrm>
            <a:off x="107302" y="1210234"/>
            <a:ext cx="8929396" cy="484766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0000"/>
              </a:lnSpc>
              <a:spcBef>
                <a:spcPts val="0"/>
              </a:spcBef>
              <a:buNone/>
            </a:pPr>
            <a:r>
              <a:rPr lang="en-US" sz="22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Izun Pharmaceuticals’ unique technology platform provides a strong technical foundation to revolutionize the Cannabis market.</a:t>
            </a:r>
          </a:p>
          <a:p>
            <a:pPr marL="0" indent="0">
              <a:lnSpc>
                <a:spcPct val="110000"/>
              </a:lnSpc>
              <a:spcBef>
                <a:spcPts val="0"/>
              </a:spcBef>
              <a:buNone/>
            </a:pPr>
            <a:endParaRPr lang="en-US" sz="800" b="1" dirty="0">
              <a:solidFill>
                <a:schemeClr val="tx2"/>
              </a:solidFill>
              <a:latin typeface="Arial" panose="020B0604020202020204" pitchFamily="34" charset="0"/>
              <a:ea typeface="Yu Gothic Medium" panose="020B0500000000000000" pitchFamily="34" charset="-128"/>
              <a:cs typeface="Arial" panose="020B0604020202020204" pitchFamily="34" charset="0"/>
            </a:endParaRPr>
          </a:p>
          <a:p>
            <a:pPr marL="0" indent="0">
              <a:lnSpc>
                <a:spcPct val="110000"/>
              </a:lnSpc>
              <a:spcBef>
                <a:spcPts val="0"/>
              </a:spcBef>
              <a:buNone/>
            </a:pPr>
            <a:r>
              <a:rPr lang="en-US" sz="22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CannRx is focusing on three separate aspects of the cannabis market:</a:t>
            </a:r>
          </a:p>
          <a:p>
            <a:pPr marL="447675" lvl="1" indent="-354013">
              <a:lnSpc>
                <a:spcPct val="110000"/>
              </a:lnSpc>
              <a:buClr>
                <a:schemeClr val="bg1"/>
              </a:buClr>
              <a:buFont typeface="Wingdings" panose="05000000000000000000" pitchFamily="2" charset="2"/>
              <a:buChar char="q"/>
            </a:pPr>
            <a:r>
              <a:rPr lang="en-US" sz="2000" b="1" dirty="0">
                <a:solidFill>
                  <a:schemeClr val="accent6">
                    <a:lumMod val="75000"/>
                  </a:schemeClr>
                </a:solidFill>
                <a:latin typeface="Arial" panose="020B0604020202020204" pitchFamily="34" charset="0"/>
                <a:ea typeface="Yu Gothic Medium" panose="020B0500000000000000" pitchFamily="34" charset="-128"/>
                <a:cs typeface="Arial" panose="020B0604020202020204" pitchFamily="34" charset="0"/>
              </a:rPr>
              <a:t>development of FDA approved Rx products (for CINV and for Cachexia)</a:t>
            </a:r>
          </a:p>
          <a:p>
            <a:pPr marL="447675" lvl="1" indent="-354013">
              <a:lnSpc>
                <a:spcPct val="110000"/>
              </a:lnSpc>
              <a:buClr>
                <a:schemeClr val="bg1"/>
              </a:buClr>
              <a:buFont typeface="Wingdings" panose="05000000000000000000" pitchFamily="2" charset="2"/>
              <a:buChar char="q"/>
            </a:pPr>
            <a:r>
              <a:rPr lang="en-US" sz="2000" b="1" dirty="0">
                <a:solidFill>
                  <a:schemeClr val="accent6">
                    <a:lumMod val="75000"/>
                  </a:schemeClr>
                </a:solidFill>
                <a:latin typeface="Arial" panose="020B0604020202020204" pitchFamily="34" charset="0"/>
                <a:ea typeface="Yu Gothic Medium" panose="020B0500000000000000" pitchFamily="34" charset="-128"/>
                <a:cs typeface="Arial" panose="020B0604020202020204" pitchFamily="34" charset="0"/>
              </a:rPr>
              <a:t>development of unique clinically tested products for the</a:t>
            </a:r>
            <a:br>
              <a:rPr lang="en-US" sz="2000" b="1" dirty="0">
                <a:solidFill>
                  <a:schemeClr val="accent6">
                    <a:lumMod val="75000"/>
                  </a:schemeClr>
                </a:solidFill>
                <a:latin typeface="Arial" panose="020B0604020202020204" pitchFamily="34" charset="0"/>
                <a:ea typeface="Yu Gothic Medium" panose="020B0500000000000000" pitchFamily="34" charset="-128"/>
                <a:cs typeface="Arial" panose="020B0604020202020204" pitchFamily="34" charset="0"/>
              </a:rPr>
            </a:br>
            <a:r>
              <a:rPr lang="en-US" sz="2000" b="1" dirty="0">
                <a:solidFill>
                  <a:schemeClr val="accent6">
                    <a:lumMod val="75000"/>
                  </a:schemeClr>
                </a:solidFill>
                <a:latin typeface="Arial" panose="020B0604020202020204" pitchFamily="34" charset="0"/>
                <a:ea typeface="Yu Gothic Medium" panose="020B0500000000000000" pitchFamily="34" charset="-128"/>
                <a:cs typeface="Arial" panose="020B0604020202020204" pitchFamily="34" charset="0"/>
              </a:rPr>
              <a:t>medical marijuana industry (sleep, pain, Parkinson’s, etc.)</a:t>
            </a:r>
          </a:p>
          <a:p>
            <a:pPr marL="447675" lvl="1" indent="-354013">
              <a:lnSpc>
                <a:spcPct val="110000"/>
              </a:lnSpc>
              <a:buClr>
                <a:schemeClr val="bg1"/>
              </a:buClr>
              <a:buFont typeface="Wingdings" panose="05000000000000000000" pitchFamily="2" charset="2"/>
              <a:buChar char="q"/>
            </a:pPr>
            <a:r>
              <a:rPr lang="en-US" sz="2000" b="1" dirty="0">
                <a:solidFill>
                  <a:schemeClr val="accent6">
                    <a:lumMod val="75000"/>
                  </a:schemeClr>
                </a:solidFill>
                <a:latin typeface="Arial" panose="020B0604020202020204" pitchFamily="34" charset="0"/>
                <a:ea typeface="Yu Gothic Medium" panose="020B0500000000000000" pitchFamily="34" charset="-128"/>
                <a:cs typeface="Arial" panose="020B0604020202020204" pitchFamily="34" charset="0"/>
              </a:rPr>
              <a:t>development of  the Cannabis Reactor, a novel extraction and drug delivery technology to optimize and deliver accurate, controlled dosing of Cannabis-based products with unprecedented improvements in yields.</a:t>
            </a:r>
          </a:p>
          <a:p>
            <a:pPr marL="457200" lvl="1" indent="0">
              <a:lnSpc>
                <a:spcPct val="110000"/>
              </a:lnSpc>
              <a:buClr>
                <a:schemeClr val="bg1"/>
              </a:buClr>
              <a:buNone/>
            </a:pPr>
            <a:endParaRPr lang="en-US" sz="2000" b="1" dirty="0">
              <a:solidFill>
                <a:srgbClr val="86B41C"/>
              </a:solidFill>
              <a:latin typeface="Arial" panose="020B0604020202020204" pitchFamily="34" charset="0"/>
              <a:ea typeface="Yu Gothic Medium" panose="020B0500000000000000" pitchFamily="34" charset="-128"/>
              <a:cs typeface="Arial" panose="020B0604020202020204" pitchFamily="34" charset="0"/>
            </a:endParaRPr>
          </a:p>
          <a:p>
            <a:pPr lvl="1">
              <a:lnSpc>
                <a:spcPct val="110000"/>
              </a:lnSpc>
              <a:buClr>
                <a:schemeClr val="bg1"/>
              </a:buClr>
              <a:buFont typeface="Wingdings" panose="05000000000000000000" pitchFamily="2" charset="2"/>
              <a:buChar char="q"/>
            </a:pPr>
            <a:endParaRPr lang="en-US" sz="2000" b="1" dirty="0">
              <a:solidFill>
                <a:srgbClr val="86B41C"/>
              </a:solidFill>
              <a:latin typeface="Arial" panose="020B0604020202020204" pitchFamily="34" charset="0"/>
              <a:ea typeface="Yu Gothic Medium" panose="020B0500000000000000" pitchFamily="34" charset="-128"/>
              <a:cs typeface="Arial" panose="020B0604020202020204" pitchFamily="34" charset="0"/>
            </a:endParaRPr>
          </a:p>
        </p:txBody>
      </p:sp>
      <p:sp>
        <p:nvSpPr>
          <p:cNvPr id="2" name="Title 1"/>
          <p:cNvSpPr>
            <a:spLocks noGrp="1"/>
          </p:cNvSpPr>
          <p:nvPr>
            <p:ph type="title"/>
          </p:nvPr>
        </p:nvSpPr>
        <p:spPr>
          <a:xfrm>
            <a:off x="463924" y="274638"/>
            <a:ext cx="8229600" cy="1016280"/>
          </a:xfrm>
        </p:spPr>
        <p:txBody>
          <a:bodyPr vert="horz" lIns="91440" tIns="45720" rIns="91440" bIns="45720" rtlCol="0" anchor="ctr">
            <a:noAutofit/>
          </a:bodyPr>
          <a:lstStyle/>
          <a:p>
            <a:r>
              <a:rPr lang="en-US" b="1" dirty="0">
                <a:solidFill>
                  <a:schemeClr val="accent3">
                    <a:lumMod val="75000"/>
                  </a:schemeClr>
                </a:solidFill>
                <a:latin typeface="Yu Gothic Medium" panose="020B0500000000000000" pitchFamily="34" charset="-128"/>
                <a:ea typeface="Yu Gothic Medium" panose="020B0500000000000000" pitchFamily="34" charset="-128"/>
              </a:rPr>
              <a:t>CannRx Technology</a:t>
            </a:r>
          </a:p>
        </p:txBody>
      </p:sp>
      <p:sp>
        <p:nvSpPr>
          <p:cNvPr id="4" name="Slide Number Placeholder 3">
            <a:extLst>
              <a:ext uri="{FF2B5EF4-FFF2-40B4-BE49-F238E27FC236}">
                <a16:creationId xmlns:a16="http://schemas.microsoft.com/office/drawing/2014/main" id="{C5021925-6938-4BFB-9CCB-B84B27EBDE45}"/>
              </a:ext>
            </a:extLst>
          </p:cNvPr>
          <p:cNvSpPr>
            <a:spLocks noGrp="1"/>
          </p:cNvSpPr>
          <p:nvPr>
            <p:ph type="sldNum" sz="quarter" idx="12"/>
          </p:nvPr>
        </p:nvSpPr>
        <p:spPr/>
        <p:txBody>
          <a:bodyPr/>
          <a:lstStyle/>
          <a:p>
            <a:fld id="{13FF7455-CA1A-6C41-8099-233D9D11864A}" type="slidenum">
              <a:rPr lang="en-US" smtClean="0"/>
              <a:pPr/>
              <a:t>11</a:t>
            </a:fld>
            <a:endParaRPr lang="en-US" dirty="0"/>
          </a:p>
        </p:txBody>
      </p:sp>
    </p:spTree>
    <p:extLst>
      <p:ext uri="{BB962C8B-B14F-4D97-AF65-F5344CB8AC3E}">
        <p14:creationId xmlns:p14="http://schemas.microsoft.com/office/powerpoint/2010/main" val="934584643"/>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43174"/>
          </a:xfrm>
        </p:spPr>
        <p:txBody>
          <a:bodyPr>
            <a:normAutofit/>
          </a:bodyPr>
          <a:lstStyle/>
          <a:p>
            <a:r>
              <a:rPr lang="en-US" b="1" dirty="0">
                <a:solidFill>
                  <a:schemeClr val="accent3">
                    <a:lumMod val="75000"/>
                  </a:schemeClr>
                </a:solidFill>
                <a:latin typeface="Yu Gothic Medium" panose="020B0500000000000000" pitchFamily="34" charset="-128"/>
                <a:ea typeface="Yu Gothic Medium" panose="020B0500000000000000" pitchFamily="34" charset="-128"/>
              </a:rPr>
              <a:t>Business Strategy</a:t>
            </a:r>
            <a:endParaRPr lang="en-US" dirty="0">
              <a:solidFill>
                <a:schemeClr val="accent3">
                  <a:lumMod val="75000"/>
                </a:schemeClr>
              </a:solidFill>
            </a:endParaRPr>
          </a:p>
        </p:txBody>
      </p:sp>
      <p:sp>
        <p:nvSpPr>
          <p:cNvPr id="3" name="Content Placeholder 2"/>
          <p:cNvSpPr>
            <a:spLocks noGrp="1"/>
          </p:cNvSpPr>
          <p:nvPr>
            <p:ph idx="1"/>
          </p:nvPr>
        </p:nvSpPr>
        <p:spPr/>
        <p:txBody>
          <a:bodyPr>
            <a:normAutofit lnSpcReduction="10000"/>
          </a:bodyPr>
          <a:lstStyle/>
          <a:p>
            <a:pPr marL="0" indent="0">
              <a:lnSpc>
                <a:spcPct val="110000"/>
              </a:lnSpc>
              <a:spcBef>
                <a:spcPts val="0"/>
              </a:spcBef>
              <a:buNone/>
            </a:pPr>
            <a:r>
              <a:rPr lang="en-US" sz="24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Izun intends to:</a:t>
            </a:r>
          </a:p>
          <a:p>
            <a:pPr marL="0" indent="0">
              <a:lnSpc>
                <a:spcPct val="110000"/>
              </a:lnSpc>
              <a:spcBef>
                <a:spcPts val="0"/>
              </a:spcBef>
              <a:buNone/>
            </a:pPr>
            <a:endParaRPr lang="en-US" sz="800" b="1" dirty="0">
              <a:solidFill>
                <a:schemeClr val="tx2"/>
              </a:solidFill>
              <a:latin typeface="Arial" panose="020B0604020202020204" pitchFamily="34" charset="0"/>
              <a:ea typeface="Yu Gothic Medium" panose="020B0500000000000000" pitchFamily="34" charset="-128"/>
              <a:cs typeface="Arial" panose="020B0604020202020204" pitchFamily="34" charset="0"/>
            </a:endParaRPr>
          </a:p>
          <a:p>
            <a:pPr marL="447675" lvl="1" indent="-354013">
              <a:lnSpc>
                <a:spcPct val="110000"/>
              </a:lnSpc>
              <a:buClr>
                <a:schemeClr val="bg1"/>
              </a:buClr>
              <a:buFont typeface="Wingdings" panose="05000000000000000000" pitchFamily="2" charset="2"/>
              <a:buChar char="q"/>
            </a:pPr>
            <a:r>
              <a:rPr lang="en-US" sz="2200" b="1" dirty="0">
                <a:solidFill>
                  <a:schemeClr val="accent6">
                    <a:lumMod val="75000"/>
                  </a:schemeClr>
                </a:solidFill>
                <a:latin typeface="Arial" panose="020B0604020202020204" pitchFamily="34" charset="0"/>
                <a:ea typeface="Yu Gothic Medium" panose="020B0500000000000000" pitchFamily="34" charset="-128"/>
                <a:cs typeface="Arial" panose="020B0604020202020204" pitchFamily="34" charset="0"/>
              </a:rPr>
              <a:t>Focus resources on Oncology support and VVA and, once FDA approvals are achieved, build dedicated direct/indirect sales channels (license products outside North America)</a:t>
            </a:r>
          </a:p>
          <a:p>
            <a:pPr marL="447675" lvl="1" indent="-354013">
              <a:lnSpc>
                <a:spcPct val="110000"/>
              </a:lnSpc>
              <a:buClr>
                <a:schemeClr val="bg1"/>
              </a:buClr>
              <a:buFont typeface="Wingdings" panose="05000000000000000000" pitchFamily="2" charset="2"/>
              <a:buChar char="q"/>
            </a:pPr>
            <a:r>
              <a:rPr lang="en-US" sz="2200" b="1" dirty="0">
                <a:solidFill>
                  <a:schemeClr val="accent6">
                    <a:lumMod val="75000"/>
                  </a:schemeClr>
                </a:solidFill>
                <a:latin typeface="Arial" panose="020B0604020202020204" pitchFamily="34" charset="0"/>
                <a:ea typeface="Yu Gothic Medium" panose="020B0500000000000000" pitchFamily="34" charset="-128"/>
                <a:cs typeface="Arial" panose="020B0604020202020204" pitchFamily="34" charset="0"/>
              </a:rPr>
              <a:t>Monetize/license/spin off non-core business segments in non-dilutive transactions</a:t>
            </a:r>
          </a:p>
          <a:p>
            <a:pPr marL="447675" lvl="1" indent="-354013">
              <a:lnSpc>
                <a:spcPct val="110000"/>
              </a:lnSpc>
              <a:buClr>
                <a:schemeClr val="bg1"/>
              </a:buClr>
              <a:buFont typeface="Wingdings" panose="05000000000000000000" pitchFamily="2" charset="2"/>
              <a:buChar char="q"/>
            </a:pPr>
            <a:r>
              <a:rPr lang="en-US" sz="2200" b="1" dirty="0">
                <a:solidFill>
                  <a:schemeClr val="accent6">
                    <a:lumMod val="75000"/>
                  </a:schemeClr>
                </a:solidFill>
                <a:latin typeface="Arial" panose="020B0604020202020204" pitchFamily="34" charset="0"/>
                <a:ea typeface="Yu Gothic Medium" panose="020B0500000000000000" pitchFamily="34" charset="-128"/>
                <a:cs typeface="Arial" panose="020B0604020202020204" pitchFamily="34" charset="0"/>
              </a:rPr>
              <a:t>Control the core technology for all segments</a:t>
            </a:r>
          </a:p>
          <a:p>
            <a:pPr marL="93662" lvl="1" indent="0">
              <a:lnSpc>
                <a:spcPct val="110000"/>
              </a:lnSpc>
              <a:buClr>
                <a:schemeClr val="bg1"/>
              </a:buClr>
              <a:buNone/>
            </a:pPr>
            <a:endParaRPr lang="en-US" sz="2200" b="1" dirty="0">
              <a:solidFill>
                <a:schemeClr val="tx2"/>
              </a:solidFill>
              <a:latin typeface="Arial" panose="020B0604020202020204" pitchFamily="34" charset="0"/>
              <a:ea typeface="Yu Gothic Medium" panose="020B0500000000000000" pitchFamily="34" charset="-128"/>
              <a:cs typeface="Arial" panose="020B0604020202020204" pitchFamily="34" charset="0"/>
            </a:endParaRPr>
          </a:p>
          <a:p>
            <a:pPr marL="93662" lvl="1" indent="0">
              <a:lnSpc>
                <a:spcPct val="110000"/>
              </a:lnSpc>
              <a:buClr>
                <a:schemeClr val="bg1"/>
              </a:buClr>
              <a:buNone/>
            </a:pPr>
            <a:r>
              <a:rPr lang="en-US" sz="22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Our current plan is to manufacture the bulk active ingredients.</a:t>
            </a:r>
          </a:p>
        </p:txBody>
      </p:sp>
      <p:sp>
        <p:nvSpPr>
          <p:cNvPr id="4" name="Slide Number Placeholder 3">
            <a:extLst>
              <a:ext uri="{FF2B5EF4-FFF2-40B4-BE49-F238E27FC236}">
                <a16:creationId xmlns:a16="http://schemas.microsoft.com/office/drawing/2014/main" id="{007498CC-D193-4331-A6FC-A4A8E2A675E5}"/>
              </a:ext>
            </a:extLst>
          </p:cNvPr>
          <p:cNvSpPr>
            <a:spLocks noGrp="1"/>
          </p:cNvSpPr>
          <p:nvPr>
            <p:ph type="sldNum" sz="quarter" idx="12"/>
          </p:nvPr>
        </p:nvSpPr>
        <p:spPr/>
        <p:txBody>
          <a:bodyPr/>
          <a:lstStyle/>
          <a:p>
            <a:fld id="{13FF7455-CA1A-6C41-8099-233D9D11864A}" type="slidenum">
              <a:rPr lang="en-US" smtClean="0"/>
              <a:pPr/>
              <a:t>12</a:t>
            </a:fld>
            <a:endParaRPr lang="en-US" dirty="0"/>
          </a:p>
        </p:txBody>
      </p:sp>
    </p:spTree>
    <p:extLst>
      <p:ext uri="{BB962C8B-B14F-4D97-AF65-F5344CB8AC3E}">
        <p14:creationId xmlns:p14="http://schemas.microsoft.com/office/powerpoint/2010/main" val="27811117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162679E-7442-402F-A63B-742F907AC214}"/>
              </a:ext>
            </a:extLst>
          </p:cNvPr>
          <p:cNvSpPr txBox="1">
            <a:spLocks/>
          </p:cNvSpPr>
          <p:nvPr/>
        </p:nvSpPr>
        <p:spPr>
          <a:xfrm>
            <a:off x="729692" y="1144830"/>
            <a:ext cx="7684617" cy="62967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fontAlgn="auto">
              <a:lnSpc>
                <a:spcPct val="110000"/>
              </a:lnSpc>
              <a:spcBef>
                <a:spcPts val="0"/>
              </a:spcBef>
              <a:spcAft>
                <a:spcPts val="0"/>
              </a:spcAft>
              <a:buClrTx/>
              <a:buSzTx/>
              <a:buNone/>
              <a:tabLst/>
              <a:defRPr/>
            </a:pPr>
            <a:r>
              <a:rPr lang="en-US" sz="24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Meet the professionals who are delivering success</a:t>
            </a:r>
          </a:p>
        </p:txBody>
      </p:sp>
      <p:sp>
        <p:nvSpPr>
          <p:cNvPr id="2" name="Title 1"/>
          <p:cNvSpPr>
            <a:spLocks noGrp="1"/>
          </p:cNvSpPr>
          <p:nvPr>
            <p:ph type="title"/>
          </p:nvPr>
        </p:nvSpPr>
        <p:spPr>
          <a:xfrm>
            <a:off x="457200" y="274638"/>
            <a:ext cx="8229600" cy="843937"/>
          </a:xfrm>
        </p:spPr>
        <p:txBody>
          <a:bodyPr vert="horz" lIns="91440" tIns="45720" rIns="91440" bIns="45720" rtlCol="0" anchor="ctr">
            <a:noAutofit/>
          </a:bodyPr>
          <a:lstStyle/>
          <a:p>
            <a:r>
              <a:rPr lang="en-US" b="1" dirty="0">
                <a:solidFill>
                  <a:schemeClr val="accent3">
                    <a:lumMod val="75000"/>
                  </a:schemeClr>
                </a:solidFill>
                <a:latin typeface="Yu Gothic Medium" panose="020B0500000000000000" pitchFamily="34" charset="-128"/>
                <a:ea typeface="Yu Gothic Medium" panose="020B0500000000000000" pitchFamily="34" charset="-128"/>
              </a:rPr>
              <a:t>Management</a:t>
            </a:r>
            <a:r>
              <a:rPr lang="en-US" b="1" dirty="0">
                <a:solidFill>
                  <a:srgbClr val="FF0000"/>
                </a:solidFill>
                <a:latin typeface="Yu Gothic Medium" panose="020B0500000000000000" pitchFamily="34" charset="-128"/>
                <a:ea typeface="Yu Gothic Medium" panose="020B0500000000000000" pitchFamily="34" charset="-128"/>
              </a:rPr>
              <a:t> </a:t>
            </a:r>
            <a:r>
              <a:rPr lang="en-US" b="1" dirty="0">
                <a:solidFill>
                  <a:schemeClr val="accent3">
                    <a:lumMod val="75000"/>
                  </a:schemeClr>
                </a:solidFill>
                <a:latin typeface="Yu Gothic Medium" panose="020B0500000000000000" pitchFamily="34" charset="-128"/>
                <a:ea typeface="Yu Gothic Medium" panose="020B0500000000000000" pitchFamily="34" charset="-128"/>
              </a:rPr>
              <a:t>Team</a:t>
            </a:r>
          </a:p>
        </p:txBody>
      </p:sp>
      <p:pic>
        <p:nvPicPr>
          <p:cNvPr id="5" name="Picture 3" descr="C:\Users\Talley Family\AppData\Local\Microsoft\Windows\Temporary Internet Files\Content.Outlook\RV34N8H0\eh photo.jpg">
            <a:extLst>
              <a:ext uri="{FF2B5EF4-FFF2-40B4-BE49-F238E27FC236}">
                <a16:creationId xmlns:a16="http://schemas.microsoft.com/office/drawing/2014/main" id="{FCDDE611-AAEA-4AA7-9DEC-EE51DA0FBB6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8941" y="1747864"/>
            <a:ext cx="1379559" cy="180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89000D3F-DCC1-46DD-B1BD-F25138DC316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901" r="26156" b="55967"/>
          <a:stretch/>
        </p:blipFill>
        <p:spPr bwMode="auto">
          <a:xfrm>
            <a:off x="6498276" y="1722810"/>
            <a:ext cx="1310802" cy="180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id="{6C3958B7-3A00-4592-A764-45D3A20EAE0D}"/>
              </a:ext>
            </a:extLst>
          </p:cNvPr>
          <p:cNvSpPr/>
          <p:nvPr/>
        </p:nvSpPr>
        <p:spPr>
          <a:xfrm>
            <a:off x="429085" y="3643023"/>
            <a:ext cx="2647726" cy="49244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latin typeface="Arial" panose="020B0604020202020204" pitchFamily="34" charset="0"/>
                <a:ea typeface="Yu Gothic Medium" panose="020B0500000000000000" pitchFamily="34" charset="-128"/>
                <a:cs typeface="Arial" panose="020B0604020202020204" pitchFamily="34" charset="0"/>
              </a:rPr>
              <a:t>William Z. Levine, DDS</a:t>
            </a: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Yu Gothic UI" panose="020B0500000000000000" pitchFamily="34" charset="-128"/>
                <a:cs typeface="Arial" panose="020B0604020202020204" pitchFamily="34" charset="0"/>
              </a:rPr>
              <a:t/>
            </a:r>
            <a:b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Yu Gothic UI" panose="020B0500000000000000" pitchFamily="34" charset="-128"/>
                <a:cs typeface="Arial" panose="020B0604020202020204" pitchFamily="34" charset="0"/>
              </a:rPr>
            </a:br>
            <a:r>
              <a:rPr lang="en-US" sz="12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Executive Chairman and Founder</a:t>
            </a:r>
          </a:p>
        </p:txBody>
      </p:sp>
      <p:sp>
        <p:nvSpPr>
          <p:cNvPr id="13" name="Rectangle 12">
            <a:extLst>
              <a:ext uri="{FF2B5EF4-FFF2-40B4-BE49-F238E27FC236}">
                <a16:creationId xmlns:a16="http://schemas.microsoft.com/office/drawing/2014/main" id="{238B3037-2FE8-43F6-9004-6C4F07B4BA71}"/>
              </a:ext>
            </a:extLst>
          </p:cNvPr>
          <p:cNvSpPr/>
          <p:nvPr/>
        </p:nvSpPr>
        <p:spPr>
          <a:xfrm>
            <a:off x="3481339" y="3565822"/>
            <a:ext cx="1980664" cy="67710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latin typeface="Arial" panose="020B0604020202020204" pitchFamily="34" charset="0"/>
                <a:ea typeface="Yu Gothic Medium" panose="020B0500000000000000" pitchFamily="34" charset="-128"/>
                <a:cs typeface="Arial" panose="020B0604020202020204" pitchFamily="34" charset="0"/>
              </a:rPr>
              <a:t>Elliot F. Hahn, Ph.D.</a:t>
            </a:r>
            <a:br>
              <a:rPr lang="en-US" sz="1400" dirty="0">
                <a:solidFill>
                  <a:schemeClr val="tx2"/>
                </a:solidFill>
                <a:latin typeface="Arial" panose="020B0604020202020204" pitchFamily="34" charset="0"/>
                <a:ea typeface="Yu Gothic Medium" panose="020B0500000000000000" pitchFamily="34" charset="-128"/>
                <a:cs typeface="Arial" panose="020B0604020202020204" pitchFamily="34" charset="0"/>
              </a:rPr>
            </a:br>
            <a:r>
              <a:rPr lang="en-US" sz="12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Vice Chairman &amp; Executive Director </a:t>
            </a:r>
          </a:p>
        </p:txBody>
      </p:sp>
      <p:sp>
        <p:nvSpPr>
          <p:cNvPr id="14" name="Rectangle 13">
            <a:extLst>
              <a:ext uri="{FF2B5EF4-FFF2-40B4-BE49-F238E27FC236}">
                <a16:creationId xmlns:a16="http://schemas.microsoft.com/office/drawing/2014/main" id="{35ADE494-BEB1-44BB-A79C-BB6C152D3F71}"/>
              </a:ext>
            </a:extLst>
          </p:cNvPr>
          <p:cNvSpPr/>
          <p:nvPr/>
        </p:nvSpPr>
        <p:spPr>
          <a:xfrm>
            <a:off x="6576957" y="3641023"/>
            <a:ext cx="1636186" cy="49244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latin typeface="Arial" panose="020B0604020202020204" pitchFamily="34" charset="0"/>
                <a:ea typeface="Yu Gothic Medium" panose="020B0500000000000000" pitchFamily="34" charset="-128"/>
                <a:cs typeface="Arial" panose="020B0604020202020204" pitchFamily="34" charset="0"/>
              </a:rPr>
              <a:t>Leslie Kraus</a:t>
            </a: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Yu Gothic UI" panose="020B0500000000000000" pitchFamily="34" charset="-128"/>
                <a:cs typeface="Arial" panose="020B0604020202020204" pitchFamily="34" charset="0"/>
              </a:rPr>
              <a:t/>
            </a:r>
            <a:b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Yu Gothic UI" panose="020B0500000000000000" pitchFamily="34" charset="-128"/>
                <a:cs typeface="Arial" panose="020B0604020202020204" pitchFamily="34" charset="0"/>
              </a:rPr>
            </a:br>
            <a:r>
              <a:rPr lang="en-US" sz="12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COO/CFO</a:t>
            </a:r>
          </a:p>
        </p:txBody>
      </p:sp>
      <p:sp>
        <p:nvSpPr>
          <p:cNvPr id="15" name="Rectangle 14">
            <a:extLst>
              <a:ext uri="{FF2B5EF4-FFF2-40B4-BE49-F238E27FC236}">
                <a16:creationId xmlns:a16="http://schemas.microsoft.com/office/drawing/2014/main" id="{3CF45555-A5C3-458C-B2E5-A7A37C55BC54}"/>
              </a:ext>
            </a:extLst>
          </p:cNvPr>
          <p:cNvSpPr/>
          <p:nvPr/>
        </p:nvSpPr>
        <p:spPr>
          <a:xfrm>
            <a:off x="1752948" y="6095982"/>
            <a:ext cx="2859715" cy="67710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latin typeface="Arial" panose="020B0604020202020204" pitchFamily="34" charset="0"/>
                <a:ea typeface="Yu Gothic Medium" panose="020B0500000000000000" pitchFamily="34" charset="-128"/>
                <a:cs typeface="Arial" panose="020B0604020202020204" pitchFamily="34" charset="0"/>
              </a:rPr>
              <a:t>Gabriel Nussbaum, MD, Ph.D.</a:t>
            </a:r>
            <a:br>
              <a:rPr lang="en-US" sz="1400" dirty="0">
                <a:solidFill>
                  <a:schemeClr val="tx2"/>
                </a:solidFill>
                <a:latin typeface="Arial" panose="020B0604020202020204" pitchFamily="34" charset="0"/>
                <a:ea typeface="Yu Gothic Medium" panose="020B0500000000000000" pitchFamily="34" charset="-128"/>
                <a:cs typeface="Arial" panose="020B0604020202020204" pitchFamily="34" charset="0"/>
              </a:rPr>
            </a:br>
            <a:r>
              <a:rPr lang="en-US" sz="12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Director of Scientific</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Affairs</a:t>
            </a:r>
          </a:p>
        </p:txBody>
      </p:sp>
      <p:sp>
        <p:nvSpPr>
          <p:cNvPr id="16" name="Rectangle 15">
            <a:extLst>
              <a:ext uri="{FF2B5EF4-FFF2-40B4-BE49-F238E27FC236}">
                <a16:creationId xmlns:a16="http://schemas.microsoft.com/office/drawing/2014/main" id="{2344200D-BE72-4CF7-A88C-25E8F0A0E81F}"/>
              </a:ext>
            </a:extLst>
          </p:cNvPr>
          <p:cNvSpPr/>
          <p:nvPr/>
        </p:nvSpPr>
        <p:spPr>
          <a:xfrm>
            <a:off x="5101289" y="6065112"/>
            <a:ext cx="2527252" cy="677108"/>
          </a:xfrm>
          <a:prstGeom prst="rect">
            <a:avLst/>
          </a:prstGeom>
        </p:spPr>
        <p:txBody>
          <a:bodyPr wrap="square">
            <a:spAutoFit/>
          </a:bodyPr>
          <a:lstStyle/>
          <a:p>
            <a:pPr>
              <a:defRPr/>
            </a:pPr>
            <a:r>
              <a:rPr lang="en-US" sz="1400" dirty="0">
                <a:solidFill>
                  <a:schemeClr val="tx2"/>
                </a:solidFill>
                <a:latin typeface="Arial" panose="020B0604020202020204" pitchFamily="34" charset="0"/>
                <a:ea typeface="Yu Gothic Medium" panose="020B0500000000000000" pitchFamily="34" charset="-128"/>
                <a:cs typeface="Arial" panose="020B0604020202020204" pitchFamily="34" charset="0"/>
              </a:rPr>
              <a:t>Amy Rosenbluh, Ph.D.</a:t>
            </a:r>
            <a:br>
              <a:rPr lang="en-US" sz="1400" dirty="0">
                <a:solidFill>
                  <a:schemeClr val="tx2"/>
                </a:solidFill>
                <a:latin typeface="Arial" panose="020B0604020202020204" pitchFamily="34" charset="0"/>
                <a:ea typeface="Yu Gothic Medium" panose="020B0500000000000000" pitchFamily="34" charset="-128"/>
                <a:cs typeface="Arial" panose="020B0604020202020204" pitchFamily="34" charset="0"/>
              </a:rPr>
            </a:br>
            <a:r>
              <a:rPr lang="en-US" sz="12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Director of Production</a:t>
            </a:r>
          </a:p>
          <a:p>
            <a:pPr>
              <a:defRPr/>
            </a:pPr>
            <a:r>
              <a:rPr lang="en-US" sz="12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Laboratory Director</a:t>
            </a:r>
          </a:p>
        </p:txBody>
      </p:sp>
      <p:pic>
        <p:nvPicPr>
          <p:cNvPr id="8" name="Picture 7">
            <a:extLst>
              <a:ext uri="{FF2B5EF4-FFF2-40B4-BE49-F238E27FC236}">
                <a16:creationId xmlns:a16="http://schemas.microsoft.com/office/drawing/2014/main" id="{EBFC1690-D4E7-4BFB-9B3D-F0A67F82E666}"/>
              </a:ext>
            </a:extLst>
          </p:cNvPr>
          <p:cNvPicPr>
            <a:picLocks noChangeAspect="1"/>
          </p:cNvPicPr>
          <p:nvPr/>
        </p:nvPicPr>
        <p:blipFill rotWithShape="1">
          <a:blip r:embed="rId6"/>
          <a:srcRect l="18812" t="1225" r="32245" b="55102"/>
          <a:stretch/>
        </p:blipFill>
        <p:spPr>
          <a:xfrm>
            <a:off x="606528" y="1752981"/>
            <a:ext cx="1355329" cy="1814086"/>
          </a:xfrm>
          <a:prstGeom prst="rect">
            <a:avLst/>
          </a:prstGeom>
        </p:spPr>
      </p:pic>
      <p:pic>
        <p:nvPicPr>
          <p:cNvPr id="11" name="Picture 10">
            <a:extLst>
              <a:ext uri="{FF2B5EF4-FFF2-40B4-BE49-F238E27FC236}">
                <a16:creationId xmlns:a16="http://schemas.microsoft.com/office/drawing/2014/main" id="{50052614-CF09-426F-84B4-A27D6E42ABAD}"/>
              </a:ext>
            </a:extLst>
          </p:cNvPr>
          <p:cNvPicPr>
            <a:picLocks noChangeAspect="1"/>
          </p:cNvPicPr>
          <p:nvPr/>
        </p:nvPicPr>
        <p:blipFill rotWithShape="1">
          <a:blip r:embed="rId7"/>
          <a:srcRect l="23878" t="952" r="23277" b="48226"/>
          <a:stretch/>
        </p:blipFill>
        <p:spPr>
          <a:xfrm>
            <a:off x="2149871" y="4298957"/>
            <a:ext cx="1355329" cy="1825183"/>
          </a:xfrm>
          <a:prstGeom prst="rect">
            <a:avLst/>
          </a:prstGeom>
        </p:spPr>
      </p:pic>
      <p:pic>
        <p:nvPicPr>
          <p:cNvPr id="20" name="Picture 19">
            <a:extLst>
              <a:ext uri="{FF2B5EF4-FFF2-40B4-BE49-F238E27FC236}">
                <a16:creationId xmlns:a16="http://schemas.microsoft.com/office/drawing/2014/main" id="{7920B409-41C6-465F-A653-AC1E57FC4242}"/>
              </a:ext>
            </a:extLst>
          </p:cNvPr>
          <p:cNvPicPr>
            <a:picLocks noChangeAspect="1"/>
          </p:cNvPicPr>
          <p:nvPr/>
        </p:nvPicPr>
        <p:blipFill rotWithShape="1">
          <a:blip r:embed="rId8"/>
          <a:srcRect l="25145" r="27755" b="59320"/>
          <a:stretch/>
        </p:blipFill>
        <p:spPr>
          <a:xfrm>
            <a:off x="5209693" y="4248642"/>
            <a:ext cx="1367264" cy="1825183"/>
          </a:xfrm>
          <a:prstGeom prst="rect">
            <a:avLst/>
          </a:prstGeom>
        </p:spPr>
      </p:pic>
      <p:sp>
        <p:nvSpPr>
          <p:cNvPr id="4" name="Slide Number Placeholder 3">
            <a:extLst>
              <a:ext uri="{FF2B5EF4-FFF2-40B4-BE49-F238E27FC236}">
                <a16:creationId xmlns:a16="http://schemas.microsoft.com/office/drawing/2014/main" id="{F7D8C461-5B43-46FB-8E2B-2CAA62BBAAF4}"/>
              </a:ext>
            </a:extLst>
          </p:cNvPr>
          <p:cNvSpPr>
            <a:spLocks noGrp="1"/>
          </p:cNvSpPr>
          <p:nvPr>
            <p:ph type="sldNum" sz="quarter" idx="12"/>
          </p:nvPr>
        </p:nvSpPr>
        <p:spPr/>
        <p:txBody>
          <a:bodyPr/>
          <a:lstStyle/>
          <a:p>
            <a:fld id="{13FF7455-CA1A-6C41-8099-233D9D11864A}" type="slidenum">
              <a:rPr lang="en-US" smtClean="0"/>
              <a:pPr/>
              <a:t>13</a:t>
            </a:fld>
            <a:endParaRPr lang="en-US" dirty="0"/>
          </a:p>
        </p:txBody>
      </p:sp>
    </p:spTree>
    <p:extLst>
      <p:ext uri="{BB962C8B-B14F-4D97-AF65-F5344CB8AC3E}">
        <p14:creationId xmlns:p14="http://schemas.microsoft.com/office/powerpoint/2010/main" val="4268127947"/>
      </p:ext>
    </p:extLst>
  </p:cSld>
  <p:clrMapOvr>
    <a:overrideClrMapping bg1="lt1" tx1="dk1" bg2="lt2" tx2="dk2" accent1="accent1" accent2="accent2" accent3="accent3" accent4="accent4" accent5="accent5" accent6="accent6" hlink="hlink" folHlink="folHlink"/>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83BC968-E064-4383-A0E3-5FE2AD0EA903}"/>
              </a:ext>
            </a:extLst>
          </p:cNvPr>
          <p:cNvSpPr txBox="1"/>
          <p:nvPr/>
        </p:nvSpPr>
        <p:spPr>
          <a:xfrm>
            <a:off x="1118586" y="4565113"/>
            <a:ext cx="6906828" cy="1569660"/>
          </a:xfrm>
          <a:prstGeom prst="rect">
            <a:avLst/>
          </a:prstGeom>
          <a:noFill/>
        </p:spPr>
        <p:txBody>
          <a:bodyPr wrap="square" rtlCol="0">
            <a:spAutoFit/>
          </a:bodyPr>
          <a:lstStyle/>
          <a:p>
            <a:pPr algn="ctr"/>
            <a:endParaRPr lang="en-US" sz="2400" b="1" dirty="0">
              <a:solidFill>
                <a:srgbClr val="000090"/>
              </a:solidFill>
              <a:ea typeface="Yu Gothic UI Semibold" panose="020B0700000000000000" pitchFamily="34" charset="-128"/>
            </a:endParaRPr>
          </a:p>
          <a:p>
            <a:pPr algn="ctr"/>
            <a:endParaRPr lang="en-US" sz="2400" b="1" dirty="0">
              <a:solidFill>
                <a:srgbClr val="000090"/>
              </a:solidFill>
              <a:ea typeface="Yu Gothic UI Semibold" panose="020B0700000000000000" pitchFamily="34" charset="-128"/>
            </a:endParaRPr>
          </a:p>
          <a:p>
            <a:pPr algn="ctr"/>
            <a:endParaRPr lang="en-US" sz="2400" b="1" dirty="0">
              <a:solidFill>
                <a:srgbClr val="000090"/>
              </a:solidFill>
              <a:ea typeface="Yu Gothic UI Semibold" panose="020B0700000000000000" pitchFamily="34" charset="-128"/>
            </a:endParaRPr>
          </a:p>
          <a:p>
            <a:pPr algn="ctr"/>
            <a:r>
              <a:rPr lang="en-US" sz="24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botanically based pharmaceutical products</a:t>
            </a:r>
          </a:p>
        </p:txBody>
      </p:sp>
      <p:sp>
        <p:nvSpPr>
          <p:cNvPr id="3" name="TextBox 2"/>
          <p:cNvSpPr txBox="1"/>
          <p:nvPr/>
        </p:nvSpPr>
        <p:spPr>
          <a:xfrm>
            <a:off x="1933123" y="235504"/>
            <a:ext cx="5476568" cy="769441"/>
          </a:xfrm>
          <a:prstGeom prst="rect">
            <a:avLst/>
          </a:prstGeom>
          <a:noFill/>
        </p:spPr>
        <p:txBody>
          <a:bodyPr wrap="square" rtlCol="0">
            <a:spAutoFit/>
          </a:bodyPr>
          <a:lstStyle/>
          <a:p>
            <a:pPr algn="ctr">
              <a:spcBef>
                <a:spcPct val="0"/>
              </a:spcBef>
            </a:pPr>
            <a:r>
              <a:rPr lang="en-US" sz="4400" b="1" dirty="0">
                <a:solidFill>
                  <a:schemeClr val="accent3">
                    <a:lumMod val="75000"/>
                  </a:schemeClr>
                </a:solidFill>
                <a:latin typeface="Yu Gothic Medium" panose="020B0500000000000000" pitchFamily="34" charset="-128"/>
                <a:ea typeface="Yu Gothic Medium" panose="020B0500000000000000" pitchFamily="34" charset="-128"/>
                <a:cs typeface="+mj-cs"/>
              </a:rPr>
              <a:t>Contact Information</a:t>
            </a:r>
          </a:p>
        </p:txBody>
      </p:sp>
      <p:sp>
        <p:nvSpPr>
          <p:cNvPr id="4" name="TextBox 1"/>
          <p:cNvSpPr txBox="1">
            <a:spLocks noChangeArrowheads="1"/>
          </p:cNvSpPr>
          <p:nvPr/>
        </p:nvSpPr>
        <p:spPr bwMode="auto">
          <a:xfrm>
            <a:off x="2084294" y="1102310"/>
            <a:ext cx="4602256" cy="984885"/>
          </a:xfrm>
          <a:prstGeom prst="rect">
            <a:avLst/>
          </a:prstGeom>
          <a:noFill/>
          <a:ln>
            <a:noFill/>
          </a:ln>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sz="3200" b="1" dirty="0">
                <a:solidFill>
                  <a:srgbClr val="000099"/>
                </a:solidFill>
                <a:latin typeface="Edwardian Script ITC" pitchFamily="66" charset="0"/>
              </a:rPr>
              <a:t>Thank You</a:t>
            </a:r>
          </a:p>
          <a:p>
            <a:pPr algn="ctr" eaLnBrk="1" fontAlgn="auto" hangingPunct="1">
              <a:spcBef>
                <a:spcPts val="0"/>
              </a:spcBef>
              <a:spcAft>
                <a:spcPts val="0"/>
              </a:spcAft>
              <a:defRPr/>
            </a:pPr>
            <a:r>
              <a:rPr lang="en-US" sz="2600" b="1" dirty="0">
                <a:solidFill>
                  <a:schemeClr val="tx2"/>
                </a:solidFill>
                <a:ea typeface="Yu Gothic Medium" panose="020B0500000000000000" pitchFamily="34" charset="-128"/>
              </a:rPr>
              <a:t>You can contact us at</a:t>
            </a:r>
          </a:p>
        </p:txBody>
      </p:sp>
      <p:sp>
        <p:nvSpPr>
          <p:cNvPr id="5" name="Rectangle 3"/>
          <p:cNvSpPr txBox="1">
            <a:spLocks noChangeArrowheads="1"/>
          </p:cNvSpPr>
          <p:nvPr/>
        </p:nvSpPr>
        <p:spPr>
          <a:xfrm>
            <a:off x="457200" y="1676400"/>
            <a:ext cx="8229600" cy="4114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Wingdings" panose="05000000000000000000" pitchFamily="2" charset="2"/>
              <a:buNone/>
            </a:pPr>
            <a:endParaRPr lang="en-US" altLang="en-US" dirty="0"/>
          </a:p>
          <a:p>
            <a:pPr algn="ctr">
              <a:buFont typeface="Wingdings" panose="05000000000000000000" pitchFamily="2" charset="2"/>
              <a:buNone/>
            </a:pPr>
            <a:endParaRPr lang="en-US" altLang="en-US" dirty="0"/>
          </a:p>
          <a:p>
            <a:pPr algn="ctr">
              <a:buFont typeface="Wingdings" panose="05000000000000000000" pitchFamily="2" charset="2"/>
              <a:buNone/>
            </a:pPr>
            <a:endParaRPr lang="en-US" altLang="en-US" dirty="0"/>
          </a:p>
          <a:p>
            <a:pPr algn="ctr">
              <a:buFont typeface="Wingdings" panose="05000000000000000000" pitchFamily="2" charset="2"/>
              <a:buNone/>
            </a:pPr>
            <a:endParaRPr lang="en-US" altLang="en-US" sz="5400" i="1" dirty="0"/>
          </a:p>
        </p:txBody>
      </p:sp>
      <p:sp>
        <p:nvSpPr>
          <p:cNvPr id="6" name="Rectangle 3"/>
          <p:cNvSpPr txBox="1">
            <a:spLocks noChangeArrowheads="1"/>
          </p:cNvSpPr>
          <p:nvPr/>
        </p:nvSpPr>
        <p:spPr>
          <a:xfrm>
            <a:off x="609600" y="2749924"/>
            <a:ext cx="8229600" cy="239357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Wingdings" panose="05000000000000000000" pitchFamily="2" charset="2"/>
              <a:buNone/>
            </a:pPr>
            <a:endParaRPr lang="en-US" altLang="en-US" dirty="0"/>
          </a:p>
          <a:p>
            <a:pPr algn="ctr">
              <a:buFont typeface="Wingdings" panose="05000000000000000000" pitchFamily="2" charset="2"/>
              <a:buNone/>
            </a:pPr>
            <a:endParaRPr lang="en-US" altLang="en-US" dirty="0"/>
          </a:p>
          <a:p>
            <a:pPr algn="ctr">
              <a:buFont typeface="Wingdings" panose="05000000000000000000" pitchFamily="2" charset="2"/>
              <a:buNone/>
            </a:pPr>
            <a:endParaRPr lang="en-US" altLang="en-US" dirty="0"/>
          </a:p>
          <a:p>
            <a:pPr algn="ctr">
              <a:buFont typeface="Wingdings" panose="05000000000000000000" pitchFamily="2" charset="2"/>
              <a:buNone/>
            </a:pPr>
            <a:endParaRPr lang="en-US" altLang="en-US" sz="5400" i="1" dirty="0"/>
          </a:p>
        </p:txBody>
      </p:sp>
      <p:sp>
        <p:nvSpPr>
          <p:cNvPr id="2" name="Rectangle 1"/>
          <p:cNvSpPr/>
          <p:nvPr/>
        </p:nvSpPr>
        <p:spPr>
          <a:xfrm>
            <a:off x="800100" y="2559546"/>
            <a:ext cx="7543800" cy="2123658"/>
          </a:xfrm>
          <a:prstGeom prst="rect">
            <a:avLst/>
          </a:prstGeom>
        </p:spPr>
        <p:txBody>
          <a:bodyPr wrap="square">
            <a:spAutoFit/>
          </a:bodyPr>
          <a:lstStyle/>
          <a:p>
            <a:pPr>
              <a:spcBef>
                <a:spcPct val="50000"/>
              </a:spcBef>
              <a:defRPr/>
            </a:pPr>
            <a:r>
              <a:rPr lang="en-US" sz="2000" b="1" dirty="0" smtClean="0">
                <a:solidFill>
                  <a:schemeClr val="tx2"/>
                </a:solidFill>
                <a:latin typeface="Arial" panose="020B0604020202020204" pitchFamily="34" charset="0"/>
                <a:ea typeface="Yu Gothic Medium" panose="020B0500000000000000" pitchFamily="34" charset="-128"/>
                <a:cs typeface="Arial" panose="020B0604020202020204" pitchFamily="34" charset="0"/>
              </a:rPr>
              <a:t>Dr</a:t>
            </a:r>
            <a:r>
              <a:rPr lang="en-US" sz="20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 Bill Levine (Chairman)</a:t>
            </a:r>
            <a:r>
              <a:rPr lang="en-US" sz="2400" b="1" dirty="0">
                <a:solidFill>
                  <a:srgbClr val="003399"/>
                </a:solidFill>
              </a:rPr>
              <a:t>		</a:t>
            </a:r>
            <a:r>
              <a:rPr lang="en-US" sz="2400" b="1" dirty="0">
                <a:solidFill>
                  <a:srgbClr val="003399"/>
                </a:solidFill>
                <a:hlinkClick r:id="rId3"/>
              </a:rPr>
              <a:t>wzlevine@izunpharma.com</a:t>
            </a:r>
            <a:r>
              <a:rPr lang="en-US" sz="2400" b="1" dirty="0">
                <a:solidFill>
                  <a:srgbClr val="003399"/>
                </a:solidFill>
              </a:rPr>
              <a:t> </a:t>
            </a:r>
          </a:p>
          <a:p>
            <a:pPr>
              <a:spcBef>
                <a:spcPct val="50000"/>
              </a:spcBef>
              <a:defRPr/>
            </a:pPr>
            <a:r>
              <a:rPr lang="en-US" sz="20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Phone:	</a:t>
            </a:r>
            <a:r>
              <a:rPr lang="en-US" sz="2400" b="1" dirty="0">
                <a:solidFill>
                  <a:srgbClr val="003399"/>
                </a:solidFill>
              </a:rPr>
              <a:t>						</a:t>
            </a:r>
            <a:r>
              <a:rPr lang="en-US" sz="2400" b="1">
                <a:solidFill>
                  <a:srgbClr val="003399"/>
                </a:solidFill>
              </a:rPr>
              <a:t>1 </a:t>
            </a:r>
            <a:r>
              <a:rPr lang="en-US" sz="2400" b="1" smtClean="0">
                <a:solidFill>
                  <a:srgbClr val="003399"/>
                </a:solidFill>
              </a:rPr>
              <a:t>212-618-6357 or</a:t>
            </a:r>
            <a:endParaRPr lang="en-US" sz="2400" b="1" dirty="0">
              <a:solidFill>
                <a:srgbClr val="003399"/>
              </a:solidFill>
            </a:endParaRPr>
          </a:p>
          <a:p>
            <a:pPr>
              <a:spcBef>
                <a:spcPct val="50000"/>
              </a:spcBef>
              <a:defRPr/>
            </a:pPr>
            <a:r>
              <a:rPr lang="en-US" sz="2400" b="1" dirty="0" smtClean="0">
                <a:solidFill>
                  <a:srgbClr val="003399"/>
                </a:solidFill>
              </a:rPr>
              <a:t>								+972 </a:t>
            </a:r>
            <a:r>
              <a:rPr lang="en-US" sz="2400" b="1" dirty="0">
                <a:solidFill>
                  <a:srgbClr val="003399"/>
                </a:solidFill>
              </a:rPr>
              <a:t>(0)72 245 6172 </a:t>
            </a:r>
          </a:p>
          <a:p>
            <a:pPr>
              <a:spcBef>
                <a:spcPct val="50000"/>
              </a:spcBef>
              <a:defRPr/>
            </a:pPr>
            <a:r>
              <a:rPr lang="en-US" sz="20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Fax:	</a:t>
            </a:r>
            <a:r>
              <a:rPr lang="en-US" sz="2400" b="1" dirty="0">
                <a:solidFill>
                  <a:srgbClr val="003399"/>
                </a:solidFill>
              </a:rPr>
              <a:t>						+972 (0)2 586 1814</a:t>
            </a:r>
          </a:p>
        </p:txBody>
      </p:sp>
      <p:sp>
        <p:nvSpPr>
          <p:cNvPr id="9" name="Slide Number Placeholder 8">
            <a:extLst>
              <a:ext uri="{FF2B5EF4-FFF2-40B4-BE49-F238E27FC236}">
                <a16:creationId xmlns:a16="http://schemas.microsoft.com/office/drawing/2014/main" id="{3DA444A4-19AD-495B-9318-C7FD862F44A0}"/>
              </a:ext>
            </a:extLst>
          </p:cNvPr>
          <p:cNvSpPr>
            <a:spLocks noGrp="1"/>
          </p:cNvSpPr>
          <p:nvPr>
            <p:ph type="sldNum" sz="quarter" idx="12"/>
          </p:nvPr>
        </p:nvSpPr>
        <p:spPr/>
        <p:txBody>
          <a:bodyPr/>
          <a:lstStyle/>
          <a:p>
            <a:fld id="{13FF7455-CA1A-6C41-8099-233D9D11864A}" type="slidenum">
              <a:rPr lang="en-US" smtClean="0"/>
              <a:pPr/>
              <a:t>14</a:t>
            </a:fld>
            <a:endParaRPr lang="en-US" dirty="0"/>
          </a:p>
        </p:txBody>
      </p:sp>
    </p:spTree>
    <p:extLst>
      <p:ext uri="{BB962C8B-B14F-4D97-AF65-F5344CB8AC3E}">
        <p14:creationId xmlns:p14="http://schemas.microsoft.com/office/powerpoint/2010/main" val="1383565777"/>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63" y="1347031"/>
            <a:ext cx="9058274" cy="4163939"/>
          </a:xfrm>
          <a:solidFill>
            <a:srgbClr val="FFFFFF"/>
          </a:solidFill>
          <a:ln>
            <a:solidFill>
              <a:srgbClr val="92D050"/>
            </a:solidFill>
          </a:ln>
        </p:spPr>
        <p:txBody>
          <a:bodyPr anchor="ctr">
            <a:normAutofit fontScale="25000" lnSpcReduction="20000"/>
          </a:bodyPr>
          <a:lstStyle/>
          <a:p>
            <a:pPr marL="0" indent="4763" algn="just">
              <a:buFont typeface="Arial" charset="0"/>
              <a:buNone/>
              <a:defRPr/>
            </a:pPr>
            <a:endParaRPr lang="en-US" sz="4800" dirty="0">
              <a:solidFill>
                <a:srgbClr val="000090"/>
              </a:solidFill>
            </a:endParaRPr>
          </a:p>
          <a:p>
            <a:pPr marL="0" indent="4763" algn="just">
              <a:buFont typeface="Arial" charset="0"/>
              <a:buNone/>
              <a:defRPr/>
            </a:pPr>
            <a:r>
              <a:rPr lang="en-US" sz="5600" dirty="0">
                <a:solidFill>
                  <a:srgbClr val="000090"/>
                </a:solidFill>
                <a:latin typeface="Arial" panose="020B0604020202020204" pitchFamily="34" charset="0"/>
                <a:ea typeface="Yu Gothic UI Light" panose="020B0300000000000000" pitchFamily="34" charset="-128"/>
                <a:cs typeface="Arial" panose="020B0604020202020204" pitchFamily="34" charset="0"/>
              </a:rPr>
              <a:t>This presentation contains “forward-looking statements” as that term is defined in the Private Securities Litigation Reform Act of 1995. For this purpose, any statements contained herein or which are otherwise made by or on behalf of the Company that are not statements of historical facts may be deemed forward‑looking statements. Without limiting the generality of the foregoing, words such as “may,” “will,” “to,” “plan,” “expect,” “believe,” “anticipate,” “intend,” “could,” “should,” “would,” “estimate,” or “continue,” or the negative or other variations thereof or comparable terminology are intended to identify forward‑looking statements. Shareholders are cautioned that all forward‑looking statements involve risk and uncertainties which may cause results to differ materially from those set forth in the statements. Such risks and uncertainties include, but are not limited to the following: the success of research and development activities and the speed with which regulatory authorizations and product launches may be achieved; government regulation generally; competitive developments; the ability to successfully market products domestically and internationally; difficulties or delays in manufacturing or issues relating to manufacturing capacity; commercial obstacles to the successful introduction of brand products generally; legal defense costs, insurance expenses, settlement costs, and the risk of an adverse decision or settlement relating to product liability, patent protection, governmental investigations, and other legal proceedings; the Company’s ability to acquire and protect patents and other intellectual property both domestically and internationally; the absence of certainty regarding the receipt of required regulatory approval or the timing or terms of such approvals; any changes in business, political and economic conditions; business interruption due to hurricanes or other events outside of the Company’s control.</a:t>
            </a:r>
          </a:p>
          <a:p>
            <a:pPr marL="0" indent="4763" algn="just">
              <a:buFont typeface="Arial" charset="0"/>
              <a:buNone/>
              <a:defRPr/>
            </a:pPr>
            <a:endParaRPr lang="en-US" sz="5600" dirty="0">
              <a:solidFill>
                <a:srgbClr val="000090"/>
              </a:solidFill>
              <a:latin typeface="Arial" panose="020B0604020202020204" pitchFamily="34" charset="0"/>
              <a:ea typeface="Yu Gothic UI Light" panose="020B0300000000000000" pitchFamily="34" charset="-128"/>
              <a:cs typeface="Arial" panose="020B0604020202020204" pitchFamily="34" charset="0"/>
            </a:endParaRPr>
          </a:p>
          <a:p>
            <a:pPr marL="0" indent="4763" algn="just">
              <a:buFont typeface="Arial" charset="0"/>
              <a:buNone/>
              <a:defRPr/>
            </a:pPr>
            <a:r>
              <a:rPr lang="en-US" sz="5600" dirty="0">
                <a:solidFill>
                  <a:srgbClr val="000090"/>
                </a:solidFill>
                <a:latin typeface="Arial" panose="020B0604020202020204" pitchFamily="34" charset="0"/>
                <a:ea typeface="Yu Gothic UI Light" panose="020B0300000000000000" pitchFamily="34" charset="-128"/>
                <a:cs typeface="Arial" panose="020B0604020202020204" pitchFamily="34" charset="0"/>
              </a:rPr>
              <a:t>Readers are cautioned not to place reliance on these forward‑looking statements, which are valid only as of the date they were made. The Company undertakes no obligation to update or revise any forward‑looking statements to reflect new information or the occurrence of unanticipated events or otherwise, except as expressly required by law.</a:t>
            </a:r>
          </a:p>
          <a:p>
            <a:endParaRPr lang="en-US" dirty="0"/>
          </a:p>
        </p:txBody>
      </p:sp>
      <p:sp>
        <p:nvSpPr>
          <p:cNvPr id="2" name="TextBox 1"/>
          <p:cNvSpPr txBox="1"/>
          <p:nvPr/>
        </p:nvSpPr>
        <p:spPr>
          <a:xfrm>
            <a:off x="658906" y="452284"/>
            <a:ext cx="7456394" cy="523220"/>
          </a:xfrm>
          <a:prstGeom prst="rect">
            <a:avLst/>
          </a:prstGeom>
          <a:noFill/>
        </p:spPr>
        <p:txBody>
          <a:bodyPr wrap="square" rtlCol="0">
            <a:spAutoFit/>
          </a:bodyPr>
          <a:lstStyle/>
          <a:p>
            <a:pPr algn="ctr"/>
            <a:r>
              <a:rPr lang="en-US" sz="2800" b="1" dirty="0">
                <a:solidFill>
                  <a:schemeClr val="accent3">
                    <a:lumMod val="75000"/>
                  </a:schemeClr>
                </a:solidFill>
                <a:latin typeface="Yu Gothic Medium" panose="020B0500000000000000" pitchFamily="34" charset="-128"/>
                <a:ea typeface="Yu Gothic Medium" panose="020B0500000000000000" pitchFamily="34" charset="-128"/>
                <a:cs typeface="+mj-cs"/>
              </a:rPr>
              <a:t>Forward</a:t>
            </a:r>
            <a:r>
              <a:rPr lang="en-US" sz="2800" b="1" dirty="0">
                <a:solidFill>
                  <a:srgbClr val="FF0000"/>
                </a:solidFill>
              </a:rPr>
              <a:t> </a:t>
            </a:r>
            <a:r>
              <a:rPr lang="en-US" sz="2800" b="1" dirty="0">
                <a:solidFill>
                  <a:schemeClr val="accent3">
                    <a:lumMod val="75000"/>
                  </a:schemeClr>
                </a:solidFill>
                <a:latin typeface="Yu Gothic Medium" panose="020B0500000000000000" pitchFamily="34" charset="-128"/>
                <a:ea typeface="Yu Gothic Medium" panose="020B0500000000000000" pitchFamily="34" charset="-128"/>
                <a:cs typeface="+mj-cs"/>
              </a:rPr>
              <a:t>Looking Statements</a:t>
            </a:r>
          </a:p>
        </p:txBody>
      </p:sp>
      <p:sp>
        <p:nvSpPr>
          <p:cNvPr id="5" name="Slide Number Placeholder 4">
            <a:extLst>
              <a:ext uri="{FF2B5EF4-FFF2-40B4-BE49-F238E27FC236}">
                <a16:creationId xmlns:a16="http://schemas.microsoft.com/office/drawing/2014/main" id="{1865E4BF-F64A-4664-875D-1F5925E8DAF4}"/>
              </a:ext>
            </a:extLst>
          </p:cNvPr>
          <p:cNvSpPr>
            <a:spLocks noGrp="1"/>
          </p:cNvSpPr>
          <p:nvPr>
            <p:ph type="sldNum" sz="quarter" idx="12"/>
          </p:nvPr>
        </p:nvSpPr>
        <p:spPr/>
        <p:txBody>
          <a:bodyPr/>
          <a:lstStyle/>
          <a:p>
            <a:fld id="{13FF7455-CA1A-6C41-8099-233D9D11864A}" type="slidenum">
              <a:rPr lang="en-US" smtClean="0"/>
              <a:pPr/>
              <a:t>2</a:t>
            </a:fld>
            <a:endParaRPr lang="en-US" dirty="0"/>
          </a:p>
        </p:txBody>
      </p:sp>
    </p:spTree>
    <p:extLst>
      <p:ext uri="{BB962C8B-B14F-4D97-AF65-F5344CB8AC3E}">
        <p14:creationId xmlns:p14="http://schemas.microsoft.com/office/powerpoint/2010/main" val="359179072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7809"/>
            <a:ext cx="8229600" cy="533486"/>
          </a:xfrm>
        </p:spPr>
        <p:txBody>
          <a:bodyPr>
            <a:noAutofit/>
          </a:bodyPr>
          <a:lstStyle/>
          <a:p>
            <a:r>
              <a:rPr lang="en-US" b="1" dirty="0">
                <a:solidFill>
                  <a:schemeClr val="accent3">
                    <a:lumMod val="75000"/>
                  </a:schemeClr>
                </a:solidFill>
                <a:latin typeface="Yu Gothic Medium" panose="020B0500000000000000" pitchFamily="34" charset="-128"/>
                <a:ea typeface="Yu Gothic Medium" panose="020B0500000000000000" pitchFamily="34" charset="-128"/>
              </a:rPr>
              <a:t>Mission Statement</a:t>
            </a:r>
          </a:p>
        </p:txBody>
      </p:sp>
      <p:sp>
        <p:nvSpPr>
          <p:cNvPr id="3" name="Content Placeholder 2"/>
          <p:cNvSpPr>
            <a:spLocks noGrp="1"/>
          </p:cNvSpPr>
          <p:nvPr>
            <p:ph idx="1"/>
          </p:nvPr>
        </p:nvSpPr>
        <p:spPr>
          <a:xfrm>
            <a:off x="457200" y="1076325"/>
            <a:ext cx="8229600" cy="5364580"/>
          </a:xfrm>
        </p:spPr>
        <p:txBody>
          <a:bodyPr>
            <a:noAutofit/>
          </a:bodyPr>
          <a:lstStyle/>
          <a:p>
            <a:pPr marL="0" indent="0" algn="ctr">
              <a:lnSpc>
                <a:spcPct val="110000"/>
              </a:lnSpc>
              <a:spcBef>
                <a:spcPts val="0"/>
              </a:spcBef>
              <a:buNone/>
            </a:pPr>
            <a:endParaRPr lang="en-US" sz="2000" b="1" dirty="0">
              <a:solidFill>
                <a:srgbClr val="86B41C"/>
              </a:solidFill>
              <a:latin typeface="Arial" panose="020B0604020202020204" pitchFamily="34" charset="0"/>
              <a:ea typeface="Yu Gothic Medium" panose="020B0500000000000000" pitchFamily="34" charset="-128"/>
              <a:cs typeface="Arial" panose="020B0604020202020204" pitchFamily="34" charset="0"/>
            </a:endParaRPr>
          </a:p>
          <a:p>
            <a:pPr marL="0" indent="0" algn="ctr">
              <a:lnSpc>
                <a:spcPct val="110000"/>
              </a:lnSpc>
              <a:spcBef>
                <a:spcPts val="0"/>
              </a:spcBef>
              <a:buNone/>
            </a:pPr>
            <a:endParaRPr lang="en-US" sz="2000" b="1" dirty="0">
              <a:solidFill>
                <a:srgbClr val="86B41C"/>
              </a:solidFill>
              <a:latin typeface="Arial" panose="020B0604020202020204" pitchFamily="34" charset="0"/>
              <a:ea typeface="Yu Gothic Medium" panose="020B0500000000000000" pitchFamily="34" charset="-128"/>
              <a:cs typeface="Arial" panose="020B0604020202020204" pitchFamily="34" charset="0"/>
            </a:endParaRPr>
          </a:p>
          <a:p>
            <a:pPr marL="0" indent="0" algn="ctr">
              <a:lnSpc>
                <a:spcPct val="110000"/>
              </a:lnSpc>
              <a:spcBef>
                <a:spcPts val="0"/>
              </a:spcBef>
              <a:buNone/>
            </a:pPr>
            <a:endParaRPr lang="en-US" sz="2000" b="1" dirty="0">
              <a:solidFill>
                <a:srgbClr val="86B41C"/>
              </a:solidFill>
              <a:latin typeface="Arial" panose="020B0604020202020204" pitchFamily="34" charset="0"/>
              <a:ea typeface="Yu Gothic Medium" panose="020B0500000000000000" pitchFamily="34" charset="-128"/>
              <a:cs typeface="Arial" panose="020B0604020202020204" pitchFamily="34" charset="0"/>
            </a:endParaRPr>
          </a:p>
          <a:p>
            <a:pPr marL="0" indent="0" algn="ctr">
              <a:lnSpc>
                <a:spcPct val="110000"/>
              </a:lnSpc>
              <a:spcBef>
                <a:spcPts val="0"/>
              </a:spcBef>
              <a:buNone/>
            </a:pPr>
            <a:endParaRPr lang="en-US" sz="2000" b="1" dirty="0">
              <a:solidFill>
                <a:srgbClr val="86B41C"/>
              </a:solidFill>
              <a:latin typeface="Arial" panose="020B0604020202020204" pitchFamily="34" charset="0"/>
              <a:ea typeface="Yu Gothic Medium" panose="020B0500000000000000" pitchFamily="34" charset="-128"/>
              <a:cs typeface="Arial" panose="020B0604020202020204" pitchFamily="34" charset="0"/>
            </a:endParaRPr>
          </a:p>
          <a:p>
            <a:pPr marL="0" indent="0" algn="ctr">
              <a:lnSpc>
                <a:spcPct val="110000"/>
              </a:lnSpc>
              <a:spcBef>
                <a:spcPts val="0"/>
              </a:spcBef>
              <a:buNone/>
            </a:pPr>
            <a:r>
              <a:rPr lang="en-US" sz="25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Izun is dedicated to harnessing the transformative power of botanically-derived active ingredients to develop safe and effective new medicines to address human health needs.</a:t>
            </a:r>
          </a:p>
          <a:p>
            <a:pPr marL="0" indent="0" algn="ctr">
              <a:lnSpc>
                <a:spcPct val="110000"/>
              </a:lnSpc>
              <a:spcBef>
                <a:spcPts val="0"/>
              </a:spcBef>
              <a:buNone/>
            </a:pPr>
            <a:endParaRPr lang="en-US" sz="2000" b="1" dirty="0">
              <a:solidFill>
                <a:srgbClr val="86B41C"/>
              </a:solidFill>
              <a:latin typeface="Arial" panose="020B0604020202020204" pitchFamily="34" charset="0"/>
              <a:ea typeface="Yu Gothic Medium" panose="020B0500000000000000" pitchFamily="34" charset="-128"/>
              <a:cs typeface="Arial" panose="020B0604020202020204" pitchFamily="34" charset="0"/>
            </a:endParaRPr>
          </a:p>
          <a:p>
            <a:pPr marL="0" indent="0" algn="ctr">
              <a:lnSpc>
                <a:spcPct val="110000"/>
              </a:lnSpc>
              <a:spcBef>
                <a:spcPts val="0"/>
              </a:spcBef>
              <a:buNone/>
            </a:pPr>
            <a:endParaRPr lang="en-US" sz="2000" b="1" dirty="0">
              <a:solidFill>
                <a:srgbClr val="86B41C"/>
              </a:solidFill>
              <a:latin typeface="Arial" panose="020B0604020202020204" pitchFamily="34" charset="0"/>
              <a:ea typeface="Yu Gothic Medium" panose="020B0500000000000000" pitchFamily="34" charset="-128"/>
              <a:cs typeface="Arial" panose="020B0604020202020204" pitchFamily="34" charset="0"/>
            </a:endParaRPr>
          </a:p>
          <a:p>
            <a:pPr marL="0" indent="0">
              <a:lnSpc>
                <a:spcPct val="110000"/>
              </a:lnSpc>
              <a:buNone/>
            </a:pPr>
            <a:endParaRPr lang="en-US" sz="1600" b="1" dirty="0">
              <a:solidFill>
                <a:srgbClr val="000090"/>
              </a:solidFill>
              <a:latin typeface="Yu Gothic Medium" panose="020B0500000000000000" pitchFamily="34" charset="-128"/>
              <a:ea typeface="Yu Gothic Medium" panose="020B0500000000000000" pitchFamily="34" charset="-128"/>
            </a:endParaRPr>
          </a:p>
        </p:txBody>
      </p:sp>
      <p:sp>
        <p:nvSpPr>
          <p:cNvPr id="4" name="Slide Number Placeholder 3">
            <a:extLst>
              <a:ext uri="{FF2B5EF4-FFF2-40B4-BE49-F238E27FC236}">
                <a16:creationId xmlns:a16="http://schemas.microsoft.com/office/drawing/2014/main" id="{1A08B79E-3381-496D-B76A-A1AA40645DDD}"/>
              </a:ext>
            </a:extLst>
          </p:cNvPr>
          <p:cNvSpPr>
            <a:spLocks noGrp="1"/>
          </p:cNvSpPr>
          <p:nvPr>
            <p:ph type="sldNum" sz="quarter" idx="12"/>
          </p:nvPr>
        </p:nvSpPr>
        <p:spPr/>
        <p:txBody>
          <a:bodyPr/>
          <a:lstStyle/>
          <a:p>
            <a:fld id="{13FF7455-CA1A-6C41-8099-233D9D11864A}" type="slidenum">
              <a:rPr lang="en-US" smtClean="0"/>
              <a:pPr/>
              <a:t>3</a:t>
            </a:fld>
            <a:endParaRPr lang="en-US" dirty="0"/>
          </a:p>
        </p:txBody>
      </p:sp>
    </p:spTree>
    <p:extLst>
      <p:ext uri="{BB962C8B-B14F-4D97-AF65-F5344CB8AC3E}">
        <p14:creationId xmlns:p14="http://schemas.microsoft.com/office/powerpoint/2010/main" val="219933100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7809"/>
            <a:ext cx="8229600" cy="533486"/>
          </a:xfrm>
        </p:spPr>
        <p:txBody>
          <a:bodyPr>
            <a:noAutofit/>
          </a:bodyPr>
          <a:lstStyle/>
          <a:p>
            <a:r>
              <a:rPr lang="en-US" b="1" dirty="0">
                <a:solidFill>
                  <a:schemeClr val="accent3">
                    <a:lumMod val="75000"/>
                  </a:schemeClr>
                </a:solidFill>
                <a:latin typeface="Yu Gothic Medium" panose="020B0500000000000000" pitchFamily="34" charset="-128"/>
                <a:ea typeface="Yu Gothic Medium" panose="020B0500000000000000" pitchFamily="34" charset="-128"/>
              </a:rPr>
              <a:t>Core Technology</a:t>
            </a:r>
          </a:p>
        </p:txBody>
      </p:sp>
      <p:sp>
        <p:nvSpPr>
          <p:cNvPr id="3" name="Content Placeholder 2"/>
          <p:cNvSpPr>
            <a:spLocks noGrp="1"/>
          </p:cNvSpPr>
          <p:nvPr>
            <p:ph idx="1"/>
          </p:nvPr>
        </p:nvSpPr>
        <p:spPr>
          <a:xfrm>
            <a:off x="457200" y="1076325"/>
            <a:ext cx="8229600" cy="5364580"/>
          </a:xfrm>
        </p:spPr>
        <p:txBody>
          <a:bodyPr>
            <a:noAutofit/>
          </a:bodyPr>
          <a:lstStyle/>
          <a:p>
            <a:pPr marL="0" indent="0">
              <a:lnSpc>
                <a:spcPct val="110000"/>
              </a:lnSpc>
              <a:spcBef>
                <a:spcPts val="0"/>
              </a:spcBef>
              <a:buNone/>
            </a:pPr>
            <a:r>
              <a:rPr lang="en-US" sz="20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Izun  technology is focused on the analysis of botanical sources, understanding the biological effect of these botanicals and translating that knowledge  into more effective healthcare products.</a:t>
            </a:r>
          </a:p>
          <a:p>
            <a:pPr marL="0" indent="0">
              <a:lnSpc>
                <a:spcPct val="110000"/>
              </a:lnSpc>
              <a:spcBef>
                <a:spcPts val="0"/>
              </a:spcBef>
              <a:buNone/>
            </a:pPr>
            <a:endParaRPr lang="en-US" sz="1000" b="1" dirty="0">
              <a:solidFill>
                <a:schemeClr val="tx2"/>
              </a:solidFill>
              <a:latin typeface="Arial" panose="020B0604020202020204" pitchFamily="34" charset="0"/>
              <a:ea typeface="Yu Gothic Medium" panose="020B0500000000000000" pitchFamily="34" charset="-128"/>
              <a:cs typeface="Arial" panose="020B0604020202020204" pitchFamily="34" charset="0"/>
            </a:endParaRPr>
          </a:p>
          <a:p>
            <a:pPr marL="0" indent="0">
              <a:lnSpc>
                <a:spcPct val="110000"/>
              </a:lnSpc>
              <a:spcBef>
                <a:spcPts val="0"/>
              </a:spcBef>
              <a:buNone/>
            </a:pPr>
            <a:r>
              <a:rPr lang="en-US" sz="20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Primary therapeutic targets are (i) the reduction of inflammation and (ii) the  acceleration of tissue repair. </a:t>
            </a:r>
          </a:p>
          <a:p>
            <a:pPr marL="0" indent="0">
              <a:lnSpc>
                <a:spcPct val="110000"/>
              </a:lnSpc>
              <a:spcBef>
                <a:spcPts val="0"/>
              </a:spcBef>
              <a:buNone/>
            </a:pPr>
            <a:endParaRPr lang="en-US" sz="1000" b="1" strike="sngStrike" dirty="0">
              <a:solidFill>
                <a:srgbClr val="FF0000"/>
              </a:solidFill>
              <a:latin typeface="Arial" panose="020B0604020202020204" pitchFamily="34" charset="0"/>
              <a:ea typeface="Yu Gothic Medium" panose="020B0500000000000000" pitchFamily="34" charset="-128"/>
              <a:cs typeface="Arial" panose="020B0604020202020204" pitchFamily="34" charset="0"/>
            </a:endParaRPr>
          </a:p>
          <a:p>
            <a:pPr marL="0" indent="0">
              <a:lnSpc>
                <a:spcPct val="110000"/>
              </a:lnSpc>
              <a:spcBef>
                <a:spcPts val="0"/>
              </a:spcBef>
              <a:buNone/>
            </a:pPr>
            <a:r>
              <a:rPr lang="en-US" sz="20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This technology has already resulted in breakthrough healthcare solutions in oral care and wound care and has generated </a:t>
            </a:r>
          </a:p>
          <a:p>
            <a:pPr lvl="1">
              <a:lnSpc>
                <a:spcPct val="110000"/>
              </a:lnSpc>
              <a:buClr>
                <a:schemeClr val="bg1"/>
              </a:buClr>
              <a:buFont typeface="Wingdings" panose="05000000000000000000" pitchFamily="2" charset="2"/>
              <a:buChar char="q"/>
            </a:pPr>
            <a:r>
              <a:rPr lang="en-US" sz="2000" b="1" dirty="0">
                <a:solidFill>
                  <a:srgbClr val="86B41C"/>
                </a:solidFill>
                <a:latin typeface="Arial" panose="020B0604020202020204" pitchFamily="34" charset="0"/>
                <a:ea typeface="Yu Gothic Medium" panose="020B0500000000000000" pitchFamily="34" charset="-128"/>
                <a:cs typeface="Arial" panose="020B0604020202020204" pitchFamily="34" charset="0"/>
              </a:rPr>
              <a:t>3 </a:t>
            </a:r>
            <a:r>
              <a:rPr lang="en-US" sz="2000" b="1" dirty="0">
                <a:solidFill>
                  <a:schemeClr val="accent6">
                    <a:lumMod val="75000"/>
                  </a:schemeClr>
                </a:solidFill>
                <a:latin typeface="Arial" panose="020B0604020202020204" pitchFamily="34" charset="0"/>
                <a:ea typeface="Yu Gothic Medium" panose="020B0500000000000000" pitchFamily="34" charset="-128"/>
                <a:cs typeface="Arial" panose="020B0604020202020204" pitchFamily="34" charset="0"/>
              </a:rPr>
              <a:t>FDA approved </a:t>
            </a:r>
            <a:r>
              <a:rPr lang="en-US" sz="2000" b="1" dirty="0">
                <a:solidFill>
                  <a:srgbClr val="86B41C"/>
                </a:solidFill>
                <a:latin typeface="Arial" panose="020B0604020202020204" pitchFamily="34" charset="0"/>
                <a:ea typeface="Yu Gothic Medium" panose="020B0500000000000000" pitchFamily="34" charset="-128"/>
                <a:cs typeface="Arial" panose="020B0604020202020204" pitchFamily="34" charset="0"/>
              </a:rPr>
              <a:t>products </a:t>
            </a:r>
          </a:p>
          <a:p>
            <a:pPr lvl="1">
              <a:lnSpc>
                <a:spcPct val="110000"/>
              </a:lnSpc>
              <a:buClr>
                <a:schemeClr val="bg1"/>
              </a:buClr>
              <a:buFont typeface="Wingdings" panose="05000000000000000000" pitchFamily="2" charset="2"/>
              <a:buChar char="q"/>
            </a:pPr>
            <a:r>
              <a:rPr lang="en-US" sz="2000" b="1" dirty="0">
                <a:solidFill>
                  <a:srgbClr val="86B41C"/>
                </a:solidFill>
                <a:latin typeface="Arial" panose="020B0604020202020204" pitchFamily="34" charset="0"/>
                <a:ea typeface="Yu Gothic Medium" panose="020B0500000000000000" pitchFamily="34" charset="-128"/>
                <a:cs typeface="Arial" panose="020B0604020202020204" pitchFamily="34" charset="0"/>
              </a:rPr>
              <a:t>3 </a:t>
            </a:r>
            <a:r>
              <a:rPr lang="en-US" sz="2000" b="1" dirty="0">
                <a:solidFill>
                  <a:schemeClr val="accent6">
                    <a:lumMod val="75000"/>
                  </a:schemeClr>
                </a:solidFill>
                <a:latin typeface="Arial" panose="020B0604020202020204" pitchFamily="34" charset="0"/>
                <a:ea typeface="Yu Gothic Medium" panose="020B0500000000000000" pitchFamily="34" charset="-128"/>
                <a:cs typeface="Arial" panose="020B0604020202020204" pitchFamily="34" charset="0"/>
              </a:rPr>
              <a:t>EMA approved </a:t>
            </a:r>
            <a:r>
              <a:rPr lang="en-US" sz="2000" b="1" dirty="0">
                <a:solidFill>
                  <a:srgbClr val="86B41C"/>
                </a:solidFill>
                <a:latin typeface="Arial" panose="020B0604020202020204" pitchFamily="34" charset="0"/>
                <a:ea typeface="Yu Gothic Medium" panose="020B0500000000000000" pitchFamily="34" charset="-128"/>
                <a:cs typeface="Arial" panose="020B0604020202020204" pitchFamily="34" charset="0"/>
              </a:rPr>
              <a:t>products</a:t>
            </a:r>
          </a:p>
          <a:p>
            <a:pPr lvl="1">
              <a:lnSpc>
                <a:spcPct val="110000"/>
              </a:lnSpc>
              <a:buClr>
                <a:schemeClr val="bg1"/>
              </a:buClr>
              <a:buFont typeface="Wingdings" panose="05000000000000000000" pitchFamily="2" charset="2"/>
              <a:buChar char="q"/>
            </a:pPr>
            <a:r>
              <a:rPr lang="en-US" sz="2000" b="1" dirty="0">
                <a:solidFill>
                  <a:srgbClr val="86B41C"/>
                </a:solidFill>
                <a:latin typeface="Arial" panose="020B0604020202020204" pitchFamily="34" charset="0"/>
                <a:ea typeface="Yu Gothic Medium" panose="020B0500000000000000" pitchFamily="34" charset="-128"/>
                <a:cs typeface="Arial" panose="020B0604020202020204" pitchFamily="34" charset="0"/>
              </a:rPr>
              <a:t>&gt;65 </a:t>
            </a:r>
            <a:r>
              <a:rPr lang="en-US" sz="2000" b="1" dirty="0">
                <a:solidFill>
                  <a:schemeClr val="accent6">
                    <a:lumMod val="75000"/>
                  </a:schemeClr>
                </a:solidFill>
                <a:latin typeface="Arial" panose="020B0604020202020204" pitchFamily="34" charset="0"/>
                <a:ea typeface="Yu Gothic Medium" panose="020B0500000000000000" pitchFamily="34" charset="-128"/>
                <a:cs typeface="Arial" panose="020B0604020202020204" pitchFamily="34" charset="0"/>
              </a:rPr>
              <a:t>patents</a:t>
            </a:r>
          </a:p>
          <a:p>
            <a:pPr marL="0" lvl="1" indent="0">
              <a:lnSpc>
                <a:spcPct val="110000"/>
              </a:lnSpc>
              <a:spcBef>
                <a:spcPts val="0"/>
              </a:spcBef>
              <a:buClr>
                <a:schemeClr val="bg1"/>
              </a:buClr>
              <a:buNone/>
            </a:pPr>
            <a:r>
              <a:rPr lang="en-US" sz="2000" b="1" dirty="0">
                <a:solidFill>
                  <a:srgbClr val="86B41C"/>
                </a:solidFill>
                <a:latin typeface="Arial" panose="020B0604020202020204" pitchFamily="34" charset="0"/>
                <a:ea typeface="Yu Gothic Medium" panose="020B0500000000000000" pitchFamily="34" charset="-128"/>
                <a:cs typeface="Arial" panose="020B0604020202020204" pitchFamily="34" charset="0"/>
              </a:rPr>
              <a:t/>
            </a:r>
            <a:br>
              <a:rPr lang="en-US" sz="2000" b="1" dirty="0">
                <a:solidFill>
                  <a:srgbClr val="86B41C"/>
                </a:solidFill>
                <a:latin typeface="Arial" panose="020B0604020202020204" pitchFamily="34" charset="0"/>
                <a:ea typeface="Yu Gothic Medium" panose="020B0500000000000000" pitchFamily="34" charset="-128"/>
                <a:cs typeface="Arial" panose="020B0604020202020204" pitchFamily="34" charset="0"/>
              </a:rPr>
            </a:br>
            <a:r>
              <a:rPr lang="en-US" sz="20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Izun also has a rich R&amp;D pipeline targeting additional high value market segments in cancer support and women’s health care.</a:t>
            </a:r>
          </a:p>
          <a:p>
            <a:pPr marL="0" indent="0">
              <a:lnSpc>
                <a:spcPct val="110000"/>
              </a:lnSpc>
              <a:buNone/>
            </a:pPr>
            <a:endParaRPr lang="en-US" sz="1600" b="1" dirty="0">
              <a:solidFill>
                <a:srgbClr val="000090"/>
              </a:solidFill>
              <a:latin typeface="Yu Gothic Medium" panose="020B0500000000000000" pitchFamily="34" charset="-128"/>
              <a:ea typeface="Yu Gothic Medium" panose="020B0500000000000000" pitchFamily="34" charset="-128"/>
            </a:endParaRPr>
          </a:p>
        </p:txBody>
      </p:sp>
      <p:sp>
        <p:nvSpPr>
          <p:cNvPr id="5" name="Slide Number Placeholder 4">
            <a:extLst>
              <a:ext uri="{FF2B5EF4-FFF2-40B4-BE49-F238E27FC236}">
                <a16:creationId xmlns:a16="http://schemas.microsoft.com/office/drawing/2014/main" id="{023E36E0-AC0C-4917-BB99-165C13595DF0}"/>
              </a:ext>
            </a:extLst>
          </p:cNvPr>
          <p:cNvSpPr>
            <a:spLocks noGrp="1"/>
          </p:cNvSpPr>
          <p:nvPr>
            <p:ph type="sldNum" sz="quarter" idx="12"/>
          </p:nvPr>
        </p:nvSpPr>
        <p:spPr/>
        <p:txBody>
          <a:bodyPr/>
          <a:lstStyle/>
          <a:p>
            <a:fld id="{13FF7455-CA1A-6C41-8099-233D9D11864A}" type="slidenum">
              <a:rPr lang="en-US" smtClean="0"/>
              <a:pPr/>
              <a:t>4</a:t>
            </a:fld>
            <a:endParaRPr lang="en-US" dirty="0"/>
          </a:p>
        </p:txBody>
      </p:sp>
    </p:spTree>
    <p:extLst>
      <p:ext uri="{BB962C8B-B14F-4D97-AF65-F5344CB8AC3E}">
        <p14:creationId xmlns:p14="http://schemas.microsoft.com/office/powerpoint/2010/main" val="118606042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5056"/>
            <a:ext cx="8229600" cy="706437"/>
          </a:xfrm>
        </p:spPr>
        <p:txBody>
          <a:bodyPr>
            <a:noAutofit/>
          </a:bodyPr>
          <a:lstStyle/>
          <a:p>
            <a:r>
              <a:rPr lang="en-US" b="1" dirty="0">
                <a:solidFill>
                  <a:schemeClr val="accent3">
                    <a:lumMod val="75000"/>
                  </a:schemeClr>
                </a:solidFill>
                <a:latin typeface="Yu Gothic Medium" panose="020B0500000000000000" pitchFamily="34" charset="-128"/>
                <a:ea typeface="Yu Gothic Medium" panose="020B0500000000000000" pitchFamily="34" charset="-128"/>
              </a:rPr>
              <a:t>Izun Pharmaceuticals</a:t>
            </a:r>
          </a:p>
        </p:txBody>
      </p:sp>
      <p:sp>
        <p:nvSpPr>
          <p:cNvPr id="3" name="Content Placeholder 2"/>
          <p:cNvSpPr>
            <a:spLocks noGrp="1"/>
          </p:cNvSpPr>
          <p:nvPr>
            <p:ph idx="1"/>
          </p:nvPr>
        </p:nvSpPr>
        <p:spPr>
          <a:xfrm>
            <a:off x="284584" y="1011493"/>
            <a:ext cx="8574833" cy="5051994"/>
          </a:xfrm>
        </p:spPr>
        <p:txBody>
          <a:bodyPr>
            <a:noAutofit/>
          </a:bodyPr>
          <a:lstStyle/>
          <a:p>
            <a:pPr marL="0" lvl="1" indent="0">
              <a:lnSpc>
                <a:spcPct val="110000"/>
              </a:lnSpc>
              <a:buClr>
                <a:schemeClr val="bg1"/>
              </a:buClr>
              <a:buNone/>
            </a:pPr>
            <a:r>
              <a:rPr lang="en-US" sz="24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The natural products market is extremely large,  with enormous potential for continued growth. The global market reached $107B in 2017,</a:t>
            </a:r>
          </a:p>
          <a:p>
            <a:pPr marL="0" lvl="1" indent="0" algn="ctr">
              <a:lnSpc>
                <a:spcPct val="110000"/>
              </a:lnSpc>
              <a:buClr>
                <a:schemeClr val="bg1"/>
              </a:buClr>
              <a:buNone/>
            </a:pPr>
            <a:r>
              <a:rPr lang="en-US" sz="2600" b="1" dirty="0">
                <a:solidFill>
                  <a:schemeClr val="accent6">
                    <a:lumMod val="75000"/>
                  </a:schemeClr>
                </a:solidFill>
                <a:latin typeface="Arial" panose="020B0604020202020204" pitchFamily="34" charset="0"/>
                <a:ea typeface="Yu Gothic Medium" panose="020B0500000000000000" pitchFamily="34" charset="-128"/>
                <a:cs typeface="Arial" panose="020B0604020202020204" pitchFamily="34" charset="0"/>
              </a:rPr>
              <a:t>with 16% CAGR*</a:t>
            </a:r>
          </a:p>
          <a:p>
            <a:pPr marL="0" lvl="1" indent="0" algn="ctr">
              <a:lnSpc>
                <a:spcPct val="110000"/>
              </a:lnSpc>
              <a:buClr>
                <a:schemeClr val="bg1"/>
              </a:buClr>
              <a:buNone/>
            </a:pPr>
            <a:endParaRPr lang="en-US" sz="800" b="1" dirty="0">
              <a:solidFill>
                <a:srgbClr val="86B41C"/>
              </a:solidFill>
              <a:latin typeface="Yu Gothic Medium" panose="020B0500000000000000" pitchFamily="34" charset="-128"/>
              <a:ea typeface="Yu Gothic Medium" panose="020B0500000000000000" pitchFamily="34" charset="-128"/>
            </a:endParaRPr>
          </a:p>
          <a:p>
            <a:pPr marL="0" lvl="1" indent="0">
              <a:lnSpc>
                <a:spcPct val="110000"/>
              </a:lnSpc>
              <a:buClr>
                <a:schemeClr val="bg1"/>
              </a:buClr>
              <a:buNone/>
            </a:pPr>
            <a:r>
              <a:rPr lang="en-US" sz="20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The market exhibits a need for scientifically proven natural products.</a:t>
            </a:r>
          </a:p>
          <a:p>
            <a:pPr marL="0" lvl="1" indent="0" algn="ctr">
              <a:lnSpc>
                <a:spcPct val="110000"/>
              </a:lnSpc>
              <a:buClr>
                <a:schemeClr val="bg1"/>
              </a:buClr>
              <a:buNone/>
            </a:pPr>
            <a:endParaRPr lang="en-US" sz="800" b="1" dirty="0">
              <a:solidFill>
                <a:srgbClr val="86B41C"/>
              </a:solidFill>
              <a:latin typeface="Yu Gothic Medium" panose="020B0500000000000000" pitchFamily="34" charset="-128"/>
              <a:ea typeface="Yu Gothic Medium" panose="020B0500000000000000" pitchFamily="34" charset="-128"/>
            </a:endParaRPr>
          </a:p>
          <a:p>
            <a:pPr marL="0" lvl="1" indent="0" algn="ctr">
              <a:lnSpc>
                <a:spcPct val="110000"/>
              </a:lnSpc>
              <a:buClr>
                <a:schemeClr val="bg1"/>
              </a:buClr>
              <a:buNone/>
            </a:pPr>
            <a:endParaRPr lang="en-US" sz="800" b="1" dirty="0">
              <a:solidFill>
                <a:srgbClr val="86B41C"/>
              </a:solidFill>
              <a:latin typeface="Yu Gothic Medium" panose="020B0500000000000000" pitchFamily="34" charset="-128"/>
              <a:ea typeface="Yu Gothic Medium" panose="020B0500000000000000" pitchFamily="34" charset="-128"/>
            </a:endParaRPr>
          </a:p>
          <a:p>
            <a:pPr marL="0" lvl="1" indent="0" algn="ctr">
              <a:lnSpc>
                <a:spcPct val="110000"/>
              </a:lnSpc>
              <a:buClr>
                <a:schemeClr val="bg1"/>
              </a:buClr>
              <a:buNone/>
            </a:pPr>
            <a:r>
              <a:rPr lang="en-US" sz="26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Izun is transforming the natural products industry</a:t>
            </a:r>
          </a:p>
          <a:p>
            <a:pPr marL="0" lvl="1" indent="0" algn="ctr">
              <a:lnSpc>
                <a:spcPct val="110000"/>
              </a:lnSpc>
              <a:buClr>
                <a:schemeClr val="bg1"/>
              </a:buClr>
              <a:buNone/>
            </a:pPr>
            <a:r>
              <a:rPr lang="en-US" sz="26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by applying</a:t>
            </a:r>
          </a:p>
          <a:p>
            <a:pPr marL="0" lvl="1" indent="0" algn="ctr">
              <a:lnSpc>
                <a:spcPct val="110000"/>
              </a:lnSpc>
              <a:buClr>
                <a:schemeClr val="bg1"/>
              </a:buClr>
              <a:buNone/>
            </a:pPr>
            <a:r>
              <a:rPr lang="en-US" sz="26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rigorous scientific &amp; pharmaceutical standards</a:t>
            </a:r>
            <a:br>
              <a:rPr lang="en-US" sz="2600" b="1" dirty="0">
                <a:solidFill>
                  <a:schemeClr val="tx2"/>
                </a:solidFill>
                <a:latin typeface="Arial" panose="020B0604020202020204" pitchFamily="34" charset="0"/>
                <a:ea typeface="Yu Gothic Medium" panose="020B0500000000000000" pitchFamily="34" charset="-128"/>
                <a:cs typeface="Arial" panose="020B0604020202020204" pitchFamily="34" charset="0"/>
              </a:rPr>
            </a:br>
            <a:r>
              <a:rPr lang="en-US" sz="26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 to develop safe and highly effective </a:t>
            </a:r>
            <a:br>
              <a:rPr lang="en-US" sz="2600" b="1" dirty="0">
                <a:solidFill>
                  <a:schemeClr val="tx2"/>
                </a:solidFill>
                <a:latin typeface="Arial" panose="020B0604020202020204" pitchFamily="34" charset="0"/>
                <a:ea typeface="Yu Gothic Medium" panose="020B0500000000000000" pitchFamily="34" charset="-128"/>
                <a:cs typeface="Arial" panose="020B0604020202020204" pitchFamily="34" charset="0"/>
              </a:rPr>
            </a:br>
            <a:r>
              <a:rPr lang="en-US" sz="26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botanically</a:t>
            </a:r>
            <a:r>
              <a:rPr lang="he-IL" sz="26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a:t>
            </a:r>
            <a:r>
              <a:rPr lang="en-US" sz="26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derived products.</a:t>
            </a:r>
          </a:p>
          <a:p>
            <a:pPr marL="0" lvl="1" indent="0" algn="ctr">
              <a:lnSpc>
                <a:spcPct val="110000"/>
              </a:lnSpc>
              <a:buClr>
                <a:schemeClr val="bg1"/>
              </a:buClr>
              <a:buNone/>
            </a:pPr>
            <a:r>
              <a:rPr lang="en-US" sz="1400" b="1" dirty="0">
                <a:solidFill>
                  <a:srgbClr val="86B41C"/>
                </a:solidFill>
                <a:latin typeface="Yu Gothic Medium" panose="020B0500000000000000" pitchFamily="34" charset="-128"/>
                <a:ea typeface="Yu Gothic Medium" panose="020B0500000000000000" pitchFamily="34" charset="-128"/>
              </a:rPr>
              <a:t> </a:t>
            </a:r>
          </a:p>
          <a:p>
            <a:pPr marL="0" lvl="1" indent="0">
              <a:lnSpc>
                <a:spcPct val="110000"/>
              </a:lnSpc>
              <a:buClr>
                <a:schemeClr val="bg1"/>
              </a:buClr>
              <a:buNone/>
            </a:pPr>
            <a:r>
              <a:rPr lang="en-US" sz="1400" b="1" dirty="0">
                <a:solidFill>
                  <a:srgbClr val="86B41C"/>
                </a:solidFill>
                <a:latin typeface="Yu Gothic Medium" panose="020B0500000000000000" pitchFamily="34" charset="-128"/>
                <a:ea typeface="Yu Gothic Medium" panose="020B0500000000000000" pitchFamily="34" charset="-128"/>
              </a:rPr>
              <a:t>* Source Nutraceuticals World 03.07.2012</a:t>
            </a:r>
          </a:p>
        </p:txBody>
      </p:sp>
      <p:sp>
        <p:nvSpPr>
          <p:cNvPr id="4" name="Slide Number Placeholder 3">
            <a:extLst>
              <a:ext uri="{FF2B5EF4-FFF2-40B4-BE49-F238E27FC236}">
                <a16:creationId xmlns:a16="http://schemas.microsoft.com/office/drawing/2014/main" id="{9E91DEA7-94FA-47B4-AD81-78BC215F4C7E}"/>
              </a:ext>
            </a:extLst>
          </p:cNvPr>
          <p:cNvSpPr>
            <a:spLocks noGrp="1"/>
          </p:cNvSpPr>
          <p:nvPr>
            <p:ph type="sldNum" sz="quarter" idx="12"/>
          </p:nvPr>
        </p:nvSpPr>
        <p:spPr/>
        <p:txBody>
          <a:bodyPr/>
          <a:lstStyle/>
          <a:p>
            <a:fld id="{13FF7455-CA1A-6C41-8099-233D9D11864A}" type="slidenum">
              <a:rPr lang="en-US" smtClean="0"/>
              <a:pPr/>
              <a:t>5</a:t>
            </a:fld>
            <a:endParaRPr lang="en-US" dirty="0"/>
          </a:p>
        </p:txBody>
      </p:sp>
    </p:spTree>
    <p:extLst>
      <p:ext uri="{BB962C8B-B14F-4D97-AF65-F5344CB8AC3E}">
        <p14:creationId xmlns:p14="http://schemas.microsoft.com/office/powerpoint/2010/main" val="215254704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21AB135-B582-41ED-B372-CB4F1728825F}"/>
              </a:ext>
            </a:extLst>
          </p:cNvPr>
          <p:cNvPicPr>
            <a:picLocks noChangeAspect="1"/>
          </p:cNvPicPr>
          <p:nvPr/>
        </p:nvPicPr>
        <p:blipFill rotWithShape="1">
          <a:blip r:embed="rId2"/>
          <a:srcRect l="24748" t="24452" r="11717" b="23780"/>
          <a:stretch/>
        </p:blipFill>
        <p:spPr>
          <a:xfrm>
            <a:off x="1667164" y="240030"/>
            <a:ext cx="5809673" cy="1071418"/>
          </a:xfrm>
          <a:prstGeom prst="rect">
            <a:avLst/>
          </a:prstGeom>
        </p:spPr>
      </p:pic>
      <p:graphicFrame>
        <p:nvGraphicFramePr>
          <p:cNvPr id="29" name="Diagram 28">
            <a:extLst>
              <a:ext uri="{FF2B5EF4-FFF2-40B4-BE49-F238E27FC236}">
                <a16:creationId xmlns:a16="http://schemas.microsoft.com/office/drawing/2014/main" id="{0A0337F7-EFED-42FD-8A46-C5FBCD01A15C}"/>
              </a:ext>
            </a:extLst>
          </p:cNvPr>
          <p:cNvGraphicFramePr/>
          <p:nvPr>
            <p:extLst>
              <p:ext uri="{D42A27DB-BD31-4B8C-83A1-F6EECF244321}">
                <p14:modId xmlns:p14="http://schemas.microsoft.com/office/powerpoint/2010/main" val="2475382474"/>
              </p:ext>
            </p:extLst>
          </p:nvPr>
        </p:nvGraphicFramePr>
        <p:xfrm>
          <a:off x="2634263" y="1326743"/>
          <a:ext cx="4301696" cy="563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0" name="Diagram 29">
            <a:extLst>
              <a:ext uri="{FF2B5EF4-FFF2-40B4-BE49-F238E27FC236}">
                <a16:creationId xmlns:a16="http://schemas.microsoft.com/office/drawing/2014/main" id="{F1AA01D2-169F-4A5D-B862-5F803AA59E43}"/>
              </a:ext>
            </a:extLst>
          </p:cNvPr>
          <p:cNvGraphicFramePr/>
          <p:nvPr>
            <p:extLst>
              <p:ext uri="{D42A27DB-BD31-4B8C-83A1-F6EECF244321}">
                <p14:modId xmlns:p14="http://schemas.microsoft.com/office/powerpoint/2010/main" val="3308974050"/>
              </p:ext>
            </p:extLst>
          </p:nvPr>
        </p:nvGraphicFramePr>
        <p:xfrm>
          <a:off x="5663628" y="2685231"/>
          <a:ext cx="2995036" cy="14514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31" name="Diagram 30">
            <a:extLst>
              <a:ext uri="{FF2B5EF4-FFF2-40B4-BE49-F238E27FC236}">
                <a16:creationId xmlns:a16="http://schemas.microsoft.com/office/drawing/2014/main" id="{56A3B3A6-6121-4137-8961-4AAA6C40D8A6}"/>
              </a:ext>
            </a:extLst>
          </p:cNvPr>
          <p:cNvGraphicFramePr/>
          <p:nvPr>
            <p:extLst>
              <p:ext uri="{D42A27DB-BD31-4B8C-83A1-F6EECF244321}">
                <p14:modId xmlns:p14="http://schemas.microsoft.com/office/powerpoint/2010/main" val="4069819236"/>
              </p:ext>
            </p:extLst>
          </p:nvPr>
        </p:nvGraphicFramePr>
        <p:xfrm>
          <a:off x="1247742" y="2691514"/>
          <a:ext cx="2995036" cy="144514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32" name="Diagram 31">
            <a:extLst>
              <a:ext uri="{FF2B5EF4-FFF2-40B4-BE49-F238E27FC236}">
                <a16:creationId xmlns:a16="http://schemas.microsoft.com/office/drawing/2014/main" id="{17F075CD-90A1-4E75-9A8B-67B747F402C2}"/>
              </a:ext>
            </a:extLst>
          </p:cNvPr>
          <p:cNvGraphicFramePr/>
          <p:nvPr>
            <p:extLst>
              <p:ext uri="{D42A27DB-BD31-4B8C-83A1-F6EECF244321}">
                <p14:modId xmlns:p14="http://schemas.microsoft.com/office/powerpoint/2010/main" val="2159863061"/>
              </p:ext>
            </p:extLst>
          </p:nvPr>
        </p:nvGraphicFramePr>
        <p:xfrm>
          <a:off x="3324043" y="2512927"/>
          <a:ext cx="2629746" cy="2079019"/>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33" name="Left Arrow 17">
            <a:extLst>
              <a:ext uri="{FF2B5EF4-FFF2-40B4-BE49-F238E27FC236}">
                <a16:creationId xmlns:a16="http://schemas.microsoft.com/office/drawing/2014/main" id="{5D0F6224-EBC3-4C4D-8A0A-4E9690532354}"/>
              </a:ext>
            </a:extLst>
          </p:cNvPr>
          <p:cNvSpPr/>
          <p:nvPr/>
        </p:nvSpPr>
        <p:spPr>
          <a:xfrm rot="18654042">
            <a:off x="2315338" y="2231976"/>
            <a:ext cx="828000" cy="320040"/>
          </a:xfrm>
          <a:prstGeom prst="leftArrow">
            <a:avLst/>
          </a:prstGeom>
          <a:solidFill>
            <a:srgbClr val="92D050"/>
          </a:solidFill>
          <a:ln>
            <a:solidFill>
              <a:srgbClr val="000090"/>
            </a:solid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4" name="Left Arrow 18">
            <a:extLst>
              <a:ext uri="{FF2B5EF4-FFF2-40B4-BE49-F238E27FC236}">
                <a16:creationId xmlns:a16="http://schemas.microsoft.com/office/drawing/2014/main" id="{E94F4669-A017-4DE5-9C9B-E3E91288DD7B}"/>
              </a:ext>
            </a:extLst>
          </p:cNvPr>
          <p:cNvSpPr/>
          <p:nvPr/>
        </p:nvSpPr>
        <p:spPr>
          <a:xfrm rot="16200000">
            <a:off x="4440916" y="2057495"/>
            <a:ext cx="396000" cy="316181"/>
          </a:xfrm>
          <a:prstGeom prst="leftArrow">
            <a:avLst/>
          </a:prstGeom>
          <a:solidFill>
            <a:srgbClr val="92D050"/>
          </a:solidFill>
          <a:ln>
            <a:solidFill>
              <a:srgbClr val="000090"/>
            </a:solid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5" name="Right Arrow 20">
            <a:extLst>
              <a:ext uri="{FF2B5EF4-FFF2-40B4-BE49-F238E27FC236}">
                <a16:creationId xmlns:a16="http://schemas.microsoft.com/office/drawing/2014/main" id="{2AB6E0BA-A930-4FA9-8BBC-DDD85EA6DEB9}"/>
              </a:ext>
            </a:extLst>
          </p:cNvPr>
          <p:cNvSpPr/>
          <p:nvPr/>
        </p:nvSpPr>
        <p:spPr>
          <a:xfrm rot="2983170">
            <a:off x="6132218" y="2224494"/>
            <a:ext cx="828000" cy="320040"/>
          </a:xfrm>
          <a:prstGeom prst="rightArrow">
            <a:avLst/>
          </a:prstGeom>
          <a:solidFill>
            <a:srgbClr val="92D050"/>
          </a:solidFill>
          <a:ln>
            <a:solidFill>
              <a:srgbClr val="000090"/>
            </a:solid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aphicFrame>
        <p:nvGraphicFramePr>
          <p:cNvPr id="36" name="Diagram 35">
            <a:extLst>
              <a:ext uri="{FF2B5EF4-FFF2-40B4-BE49-F238E27FC236}">
                <a16:creationId xmlns:a16="http://schemas.microsoft.com/office/drawing/2014/main" id="{BF0BCAA7-32E5-4458-87F5-5F7C6E8F9589}"/>
              </a:ext>
            </a:extLst>
          </p:cNvPr>
          <p:cNvGraphicFramePr/>
          <p:nvPr>
            <p:extLst>
              <p:ext uri="{D42A27DB-BD31-4B8C-83A1-F6EECF244321}">
                <p14:modId xmlns:p14="http://schemas.microsoft.com/office/powerpoint/2010/main" val="1857529331"/>
              </p:ext>
            </p:extLst>
          </p:nvPr>
        </p:nvGraphicFramePr>
        <p:xfrm>
          <a:off x="1675593" y="5201909"/>
          <a:ext cx="2995036" cy="1445142"/>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37" name="Diagram 36">
            <a:extLst>
              <a:ext uri="{FF2B5EF4-FFF2-40B4-BE49-F238E27FC236}">
                <a16:creationId xmlns:a16="http://schemas.microsoft.com/office/drawing/2014/main" id="{6E4F6598-C905-4500-B0F2-95ADDBC51048}"/>
              </a:ext>
            </a:extLst>
          </p:cNvPr>
          <p:cNvGraphicFramePr/>
          <p:nvPr>
            <p:extLst>
              <p:ext uri="{D42A27DB-BD31-4B8C-83A1-F6EECF244321}">
                <p14:modId xmlns:p14="http://schemas.microsoft.com/office/powerpoint/2010/main" val="690900099"/>
              </p:ext>
            </p:extLst>
          </p:nvPr>
        </p:nvGraphicFramePr>
        <p:xfrm>
          <a:off x="3141398" y="5201909"/>
          <a:ext cx="2995036" cy="1445142"/>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38" name="Diagram 37">
            <a:extLst>
              <a:ext uri="{FF2B5EF4-FFF2-40B4-BE49-F238E27FC236}">
                <a16:creationId xmlns:a16="http://schemas.microsoft.com/office/drawing/2014/main" id="{FC0805A5-9BCF-48DB-954F-EBE0D97889BB}"/>
              </a:ext>
            </a:extLst>
          </p:cNvPr>
          <p:cNvGraphicFramePr/>
          <p:nvPr>
            <p:extLst>
              <p:ext uri="{D42A27DB-BD31-4B8C-83A1-F6EECF244321}">
                <p14:modId xmlns:p14="http://schemas.microsoft.com/office/powerpoint/2010/main" val="1035610537"/>
              </p:ext>
            </p:extLst>
          </p:nvPr>
        </p:nvGraphicFramePr>
        <p:xfrm>
          <a:off x="4814454" y="5201909"/>
          <a:ext cx="2995036" cy="1445142"/>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sp>
        <p:nvSpPr>
          <p:cNvPr id="39" name="Left Arrow 18">
            <a:extLst>
              <a:ext uri="{FF2B5EF4-FFF2-40B4-BE49-F238E27FC236}">
                <a16:creationId xmlns:a16="http://schemas.microsoft.com/office/drawing/2014/main" id="{923C7829-3AD7-410B-B54A-4B7CA93A6885}"/>
              </a:ext>
            </a:extLst>
          </p:cNvPr>
          <p:cNvSpPr/>
          <p:nvPr/>
        </p:nvSpPr>
        <p:spPr>
          <a:xfrm rot="18449771">
            <a:off x="3310039" y="4823263"/>
            <a:ext cx="828000" cy="316181"/>
          </a:xfrm>
          <a:prstGeom prst="leftArrow">
            <a:avLst/>
          </a:prstGeom>
          <a:solidFill>
            <a:srgbClr val="92D050"/>
          </a:solidFill>
          <a:ln>
            <a:solidFill>
              <a:srgbClr val="000090"/>
            </a:solidFill>
          </a:ln>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0" name="Left Arrow 18">
            <a:extLst>
              <a:ext uri="{FF2B5EF4-FFF2-40B4-BE49-F238E27FC236}">
                <a16:creationId xmlns:a16="http://schemas.microsoft.com/office/drawing/2014/main" id="{7A224B94-672E-48F6-B2B9-CF2635DFBEA8}"/>
              </a:ext>
            </a:extLst>
          </p:cNvPr>
          <p:cNvSpPr/>
          <p:nvPr/>
        </p:nvSpPr>
        <p:spPr>
          <a:xfrm rot="13534368">
            <a:off x="5087769" y="4818780"/>
            <a:ext cx="828000" cy="316181"/>
          </a:xfrm>
          <a:prstGeom prst="leftArrow">
            <a:avLst/>
          </a:prstGeom>
          <a:solidFill>
            <a:srgbClr val="92D050"/>
          </a:solidFill>
          <a:ln>
            <a:solidFill>
              <a:srgbClr val="000090"/>
            </a:solidFill>
          </a:ln>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1" name="Left Arrow 18">
            <a:extLst>
              <a:ext uri="{FF2B5EF4-FFF2-40B4-BE49-F238E27FC236}">
                <a16:creationId xmlns:a16="http://schemas.microsoft.com/office/drawing/2014/main" id="{32E8A572-F807-4A08-B83B-D8532A0A49C6}"/>
              </a:ext>
            </a:extLst>
          </p:cNvPr>
          <p:cNvSpPr/>
          <p:nvPr/>
        </p:nvSpPr>
        <p:spPr>
          <a:xfrm rot="16200000">
            <a:off x="4350916" y="4884209"/>
            <a:ext cx="576000" cy="316181"/>
          </a:xfrm>
          <a:prstGeom prst="leftArrow">
            <a:avLst/>
          </a:prstGeom>
          <a:solidFill>
            <a:srgbClr val="92D050"/>
          </a:solidFill>
          <a:ln>
            <a:solidFill>
              <a:srgbClr val="000090"/>
            </a:solidFill>
          </a:ln>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Slide Number Placeholder 1">
            <a:extLst>
              <a:ext uri="{FF2B5EF4-FFF2-40B4-BE49-F238E27FC236}">
                <a16:creationId xmlns:a16="http://schemas.microsoft.com/office/drawing/2014/main" id="{0B8E6200-25B4-46B8-A2BF-4555881732F8}"/>
              </a:ext>
            </a:extLst>
          </p:cNvPr>
          <p:cNvSpPr>
            <a:spLocks noGrp="1"/>
          </p:cNvSpPr>
          <p:nvPr>
            <p:ph type="sldNum" sz="quarter" idx="12"/>
          </p:nvPr>
        </p:nvSpPr>
        <p:spPr/>
        <p:txBody>
          <a:bodyPr/>
          <a:lstStyle/>
          <a:p>
            <a:fld id="{13FF7455-CA1A-6C41-8099-233D9D11864A}" type="slidenum">
              <a:rPr lang="en-US" smtClean="0"/>
              <a:pPr/>
              <a:t>6</a:t>
            </a:fld>
            <a:endParaRPr lang="en-US" dirty="0"/>
          </a:p>
        </p:txBody>
      </p:sp>
    </p:spTree>
    <p:extLst>
      <p:ext uri="{BB962C8B-B14F-4D97-AF65-F5344CB8AC3E}">
        <p14:creationId xmlns:p14="http://schemas.microsoft.com/office/powerpoint/2010/main" val="593103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162679E-7442-402F-A63B-742F907AC214}"/>
              </a:ext>
            </a:extLst>
          </p:cNvPr>
          <p:cNvSpPr txBox="1">
            <a:spLocks/>
          </p:cNvSpPr>
          <p:nvPr/>
        </p:nvSpPr>
        <p:spPr>
          <a:xfrm>
            <a:off x="0" y="1021975"/>
            <a:ext cx="9144000" cy="521282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Bef>
                <a:spcPts val="0"/>
              </a:spcBef>
              <a:buNone/>
            </a:pPr>
            <a:endParaRPr lang="en-US" sz="800" b="1" dirty="0">
              <a:solidFill>
                <a:srgbClr val="86B41C"/>
              </a:solidFill>
              <a:latin typeface="Yu Gothic Medium" panose="020B0500000000000000" pitchFamily="34" charset="-128"/>
              <a:ea typeface="Yu Gothic Medium" panose="020B0500000000000000" pitchFamily="34" charset="-128"/>
            </a:endParaRPr>
          </a:p>
          <a:p>
            <a:pPr marL="0" indent="0" algn="ctr">
              <a:lnSpc>
                <a:spcPct val="110000"/>
              </a:lnSpc>
              <a:spcBef>
                <a:spcPts val="0"/>
              </a:spcBef>
              <a:buNone/>
            </a:pPr>
            <a:r>
              <a:rPr lang="en-US" sz="24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Curasite® has been approved by the FDA and is intended for use as a prescription product for the management of:</a:t>
            </a:r>
          </a:p>
          <a:p>
            <a:pPr marL="0" indent="0" algn="ctr">
              <a:lnSpc>
                <a:spcPct val="110000"/>
              </a:lnSpc>
              <a:spcBef>
                <a:spcPts val="0"/>
              </a:spcBef>
              <a:buNone/>
            </a:pPr>
            <a:endParaRPr lang="en-US" sz="1000" b="1" dirty="0">
              <a:solidFill>
                <a:srgbClr val="86B41C"/>
              </a:solidFill>
              <a:latin typeface="Arial" panose="020B0604020202020204" pitchFamily="34" charset="0"/>
              <a:ea typeface="Yu Gothic Medium" panose="020B0500000000000000" pitchFamily="34" charset="-128"/>
              <a:cs typeface="Arial" panose="020B0604020202020204" pitchFamily="34" charset="0"/>
            </a:endParaRPr>
          </a:p>
          <a:p>
            <a:pPr lvl="1">
              <a:lnSpc>
                <a:spcPct val="110000"/>
              </a:lnSpc>
              <a:buClr>
                <a:schemeClr val="bg1"/>
              </a:buClr>
              <a:buFont typeface="Wingdings" panose="05000000000000000000" pitchFamily="2" charset="2"/>
              <a:buChar char="q"/>
            </a:pPr>
            <a:r>
              <a:rPr lang="en-US" sz="2000" b="1" dirty="0">
                <a:solidFill>
                  <a:schemeClr val="accent6">
                    <a:lumMod val="75000"/>
                  </a:schemeClr>
                </a:solidFill>
                <a:latin typeface="Arial" panose="020B0604020202020204" pitchFamily="34" charset="0"/>
                <a:ea typeface="Yu Gothic Medium" panose="020B0500000000000000" pitchFamily="34" charset="-128"/>
                <a:cs typeface="Arial" panose="020B0604020202020204" pitchFamily="34" charset="0"/>
              </a:rPr>
              <a:t>Chronic wounds (diabetic foot ulcers, pressure ulcers, venous stasis ulcers, arterial ulcers) </a:t>
            </a:r>
          </a:p>
          <a:p>
            <a:pPr lvl="1">
              <a:lnSpc>
                <a:spcPct val="110000"/>
              </a:lnSpc>
              <a:buClr>
                <a:schemeClr val="bg1"/>
              </a:buClr>
              <a:buFont typeface="Wingdings" panose="05000000000000000000" pitchFamily="2" charset="2"/>
              <a:buChar char="q"/>
            </a:pPr>
            <a:r>
              <a:rPr lang="en-US" sz="2000" b="1" dirty="0">
                <a:solidFill>
                  <a:schemeClr val="accent6">
                    <a:lumMod val="75000"/>
                  </a:schemeClr>
                </a:solidFill>
                <a:latin typeface="Arial" panose="020B0604020202020204" pitchFamily="34" charset="0"/>
                <a:ea typeface="Yu Gothic Medium" panose="020B0500000000000000" pitchFamily="34" charset="-128"/>
                <a:cs typeface="Arial" panose="020B0604020202020204" pitchFamily="34" charset="0"/>
              </a:rPr>
              <a:t>Burn therapy (radiation burns, first and second degree burns)</a:t>
            </a:r>
          </a:p>
          <a:p>
            <a:pPr lvl="1">
              <a:lnSpc>
                <a:spcPct val="110000"/>
              </a:lnSpc>
              <a:buClr>
                <a:schemeClr val="bg1"/>
              </a:buClr>
              <a:buFont typeface="Wingdings" panose="05000000000000000000" pitchFamily="2" charset="2"/>
              <a:buChar char="q"/>
            </a:pPr>
            <a:endParaRPr lang="en-US" sz="1000" b="1" dirty="0">
              <a:solidFill>
                <a:schemeClr val="bg1"/>
              </a:solidFill>
              <a:latin typeface="Arial" panose="020B0604020202020204" pitchFamily="34" charset="0"/>
              <a:ea typeface="Yu Gothic Medium" panose="020B0500000000000000" pitchFamily="34" charset="-128"/>
              <a:cs typeface="Arial" panose="020B0604020202020204" pitchFamily="34" charset="0"/>
            </a:endParaRPr>
          </a:p>
          <a:p>
            <a:pPr marL="457200" lvl="1" indent="0">
              <a:lnSpc>
                <a:spcPct val="110000"/>
              </a:lnSpc>
              <a:buClr>
                <a:schemeClr val="bg1"/>
              </a:buClr>
              <a:buNone/>
            </a:pPr>
            <a:r>
              <a:rPr lang="en-US" sz="24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The FDA has approved a unique claim for Curasite as a ‘first line therapy’ for wound care.</a:t>
            </a:r>
          </a:p>
          <a:p>
            <a:pPr marL="0" lvl="1" indent="0">
              <a:lnSpc>
                <a:spcPct val="110000"/>
              </a:lnSpc>
              <a:spcBef>
                <a:spcPts val="0"/>
              </a:spcBef>
              <a:buClr>
                <a:schemeClr val="bg1"/>
              </a:buClr>
              <a:buNone/>
            </a:pPr>
            <a:endParaRPr lang="en-US" sz="800" b="1" dirty="0">
              <a:solidFill>
                <a:srgbClr val="86B41C"/>
              </a:solidFill>
              <a:latin typeface="Arial" panose="020B0604020202020204" pitchFamily="34" charset="0"/>
              <a:ea typeface="Yu Gothic Medium" panose="020B0500000000000000" pitchFamily="34" charset="-128"/>
              <a:cs typeface="Arial" panose="020B0604020202020204" pitchFamily="34" charset="0"/>
            </a:endParaRPr>
          </a:p>
          <a:p>
            <a:pPr marL="457200" lvl="1" indent="0" algn="ctr">
              <a:lnSpc>
                <a:spcPct val="110000"/>
              </a:lnSpc>
              <a:buClr>
                <a:schemeClr val="bg1"/>
              </a:buClr>
              <a:buNone/>
            </a:pPr>
            <a:r>
              <a:rPr lang="en-US" sz="24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In a recently completed phase II double-blinded clinical trial, Curasite demonstrated over 80% repair of chronic diabetic foot ulcers that did not respond to other treatments.</a:t>
            </a:r>
          </a:p>
          <a:p>
            <a:pPr marL="457200" lvl="1" indent="0">
              <a:lnSpc>
                <a:spcPct val="110000"/>
              </a:lnSpc>
              <a:buClr>
                <a:schemeClr val="bg1"/>
              </a:buClr>
              <a:buNone/>
            </a:pPr>
            <a:endParaRPr lang="en-US" sz="2000" b="1" dirty="0">
              <a:solidFill>
                <a:schemeClr val="bg1"/>
              </a:solidFill>
              <a:latin typeface="Yu Gothic Medium" panose="020B0500000000000000" pitchFamily="34" charset="-128"/>
              <a:ea typeface="Yu Gothic Medium" panose="020B0500000000000000" pitchFamily="34" charset="-128"/>
            </a:endParaRPr>
          </a:p>
          <a:p>
            <a:pPr lvl="1">
              <a:lnSpc>
                <a:spcPct val="110000"/>
              </a:lnSpc>
              <a:buClr>
                <a:schemeClr val="bg1"/>
              </a:buClr>
              <a:buFont typeface="Wingdings" panose="05000000000000000000" pitchFamily="2" charset="2"/>
              <a:buChar char="q"/>
            </a:pPr>
            <a:endParaRPr lang="en-US" sz="2000" b="1" dirty="0">
              <a:solidFill>
                <a:srgbClr val="86B41C"/>
              </a:solidFill>
              <a:latin typeface="Yu Gothic Medium" panose="020B0500000000000000" pitchFamily="34" charset="-128"/>
              <a:ea typeface="Yu Gothic Medium" panose="020B0500000000000000" pitchFamily="34" charset="-128"/>
            </a:endParaRPr>
          </a:p>
        </p:txBody>
      </p:sp>
      <p:sp>
        <p:nvSpPr>
          <p:cNvPr id="2" name="Title 1"/>
          <p:cNvSpPr>
            <a:spLocks noGrp="1"/>
          </p:cNvSpPr>
          <p:nvPr>
            <p:ph type="title"/>
          </p:nvPr>
        </p:nvSpPr>
        <p:spPr>
          <a:xfrm>
            <a:off x="457200" y="274638"/>
            <a:ext cx="8229600" cy="996109"/>
          </a:xfrm>
        </p:spPr>
        <p:txBody>
          <a:bodyPr vert="horz" lIns="91440" tIns="45720" rIns="91440" bIns="45720" rtlCol="0" anchor="ctr">
            <a:noAutofit/>
          </a:bodyPr>
          <a:lstStyle/>
          <a:p>
            <a:r>
              <a:rPr lang="en-US" b="1" dirty="0">
                <a:solidFill>
                  <a:schemeClr val="accent3">
                    <a:lumMod val="75000"/>
                  </a:schemeClr>
                </a:solidFill>
                <a:latin typeface="Yu Gothic Medium" panose="020B0500000000000000" pitchFamily="34" charset="-128"/>
                <a:ea typeface="Yu Gothic Medium" panose="020B0500000000000000" pitchFamily="34" charset="-128"/>
              </a:rPr>
              <a:t>Wound Care</a:t>
            </a:r>
          </a:p>
        </p:txBody>
      </p:sp>
      <p:sp>
        <p:nvSpPr>
          <p:cNvPr id="4" name="Slide Number Placeholder 3">
            <a:extLst>
              <a:ext uri="{FF2B5EF4-FFF2-40B4-BE49-F238E27FC236}">
                <a16:creationId xmlns:a16="http://schemas.microsoft.com/office/drawing/2014/main" id="{73A69935-C138-4548-AD62-ABEC511BB4E7}"/>
              </a:ext>
            </a:extLst>
          </p:cNvPr>
          <p:cNvSpPr>
            <a:spLocks noGrp="1"/>
          </p:cNvSpPr>
          <p:nvPr>
            <p:ph type="sldNum" sz="quarter" idx="12"/>
          </p:nvPr>
        </p:nvSpPr>
        <p:spPr/>
        <p:txBody>
          <a:bodyPr/>
          <a:lstStyle/>
          <a:p>
            <a:fld id="{13FF7455-CA1A-6C41-8099-233D9D11864A}" type="slidenum">
              <a:rPr lang="en-US" smtClean="0"/>
              <a:pPr/>
              <a:t>7</a:t>
            </a:fld>
            <a:endParaRPr lang="en-US" dirty="0"/>
          </a:p>
        </p:txBody>
      </p:sp>
    </p:spTree>
    <p:extLst>
      <p:ext uri="{BB962C8B-B14F-4D97-AF65-F5344CB8AC3E}">
        <p14:creationId xmlns:p14="http://schemas.microsoft.com/office/powerpoint/2010/main" val="1147238422"/>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162679E-7442-402F-A63B-742F907AC214}"/>
              </a:ext>
            </a:extLst>
          </p:cNvPr>
          <p:cNvSpPr txBox="1">
            <a:spLocks/>
          </p:cNvSpPr>
          <p:nvPr/>
        </p:nvSpPr>
        <p:spPr>
          <a:xfrm>
            <a:off x="97972" y="1035499"/>
            <a:ext cx="8948057" cy="553346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0000"/>
              </a:lnSpc>
              <a:spcBef>
                <a:spcPts val="0"/>
              </a:spcBef>
              <a:buNone/>
            </a:pPr>
            <a:r>
              <a:rPr lang="en-US" sz="17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Izun’s IZN-6N4 was designed to prevent the onset and relieve the symptoms of severe Oral Mucositis (OM), the painful inflammation and ulceration of the oral cavity that is a consequence of chemotherapy and radiation therapy (CRT) utilized in treating cancer.</a:t>
            </a:r>
          </a:p>
          <a:p>
            <a:pPr marL="0" indent="0">
              <a:lnSpc>
                <a:spcPct val="110000"/>
              </a:lnSpc>
              <a:buNone/>
            </a:pPr>
            <a:endParaRPr lang="en-US" sz="500" b="1" dirty="0">
              <a:solidFill>
                <a:srgbClr val="86B41C"/>
              </a:solidFill>
              <a:latin typeface="Arial" panose="020B0604020202020204" pitchFamily="34" charset="0"/>
              <a:ea typeface="Yu Gothic Medium" panose="020B0500000000000000" pitchFamily="34" charset="-128"/>
              <a:cs typeface="Arial" panose="020B0604020202020204" pitchFamily="34" charset="0"/>
            </a:endParaRPr>
          </a:p>
          <a:p>
            <a:pPr marL="0" indent="0">
              <a:lnSpc>
                <a:spcPct val="110000"/>
              </a:lnSpc>
              <a:buNone/>
            </a:pPr>
            <a:r>
              <a:rPr lang="en-US" sz="17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OM affects:</a:t>
            </a:r>
          </a:p>
          <a:p>
            <a:pPr indent="-161925">
              <a:lnSpc>
                <a:spcPct val="110000"/>
              </a:lnSpc>
            </a:pPr>
            <a:r>
              <a:rPr lang="en-US" sz="1500" b="1" dirty="0">
                <a:solidFill>
                  <a:schemeClr val="accent6">
                    <a:lumMod val="75000"/>
                  </a:schemeClr>
                </a:solidFill>
                <a:latin typeface="Arial" panose="020B0604020202020204" pitchFamily="34" charset="0"/>
                <a:ea typeface="Yu Gothic Medium" panose="020B0500000000000000" pitchFamily="34" charset="-128"/>
                <a:cs typeface="Arial" panose="020B0604020202020204" pitchFamily="34" charset="0"/>
              </a:rPr>
              <a:t>50% of chemotherapy patients </a:t>
            </a:r>
          </a:p>
          <a:p>
            <a:pPr indent="-161925">
              <a:lnSpc>
                <a:spcPct val="110000"/>
              </a:lnSpc>
            </a:pPr>
            <a:r>
              <a:rPr lang="en-US" sz="1500" b="1" dirty="0">
                <a:solidFill>
                  <a:schemeClr val="accent6">
                    <a:lumMod val="75000"/>
                  </a:schemeClr>
                </a:solidFill>
                <a:latin typeface="Arial" panose="020B0604020202020204" pitchFamily="34" charset="0"/>
                <a:ea typeface="Yu Gothic Medium" panose="020B0500000000000000" pitchFamily="34" charset="-128"/>
                <a:cs typeface="Arial" panose="020B0604020202020204" pitchFamily="34" charset="0"/>
              </a:rPr>
              <a:t>90% of head &amp; neck cancer patients treated with CRT</a:t>
            </a:r>
          </a:p>
          <a:p>
            <a:pPr indent="-161925">
              <a:lnSpc>
                <a:spcPct val="110000"/>
              </a:lnSpc>
            </a:pPr>
            <a:r>
              <a:rPr lang="en-US" sz="1500" b="1" dirty="0">
                <a:solidFill>
                  <a:schemeClr val="accent6">
                    <a:lumMod val="75000"/>
                  </a:schemeClr>
                </a:solidFill>
                <a:latin typeface="Arial" panose="020B0604020202020204" pitchFamily="34" charset="0"/>
                <a:ea typeface="Yu Gothic Medium" panose="020B0500000000000000" pitchFamily="34" charset="-128"/>
                <a:cs typeface="Arial" panose="020B0604020202020204" pitchFamily="34" charset="0"/>
              </a:rPr>
              <a:t>Nearly 100% of bone marrow transplant patients</a:t>
            </a:r>
          </a:p>
          <a:p>
            <a:pPr marL="0" indent="0">
              <a:lnSpc>
                <a:spcPct val="110000"/>
              </a:lnSpc>
              <a:buNone/>
            </a:pPr>
            <a:endParaRPr lang="en-US" sz="500" b="1" dirty="0">
              <a:solidFill>
                <a:srgbClr val="86B41C"/>
              </a:solidFill>
              <a:latin typeface="Arial" panose="020B0604020202020204" pitchFamily="34" charset="0"/>
              <a:ea typeface="Yu Gothic Medium" panose="020B0500000000000000" pitchFamily="34" charset="-128"/>
              <a:cs typeface="Arial" panose="020B0604020202020204" pitchFamily="34" charset="0"/>
            </a:endParaRPr>
          </a:p>
          <a:p>
            <a:pPr marL="0" indent="0" algn="ctr">
              <a:lnSpc>
                <a:spcPct val="110000"/>
              </a:lnSpc>
              <a:buNone/>
            </a:pPr>
            <a:r>
              <a:rPr lang="en-US" sz="17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Untreated OM can result in the cessation of life-saving CRT; the prevention of OM is a significant factor in the success of this therapy.</a:t>
            </a:r>
          </a:p>
          <a:p>
            <a:pPr marL="0" indent="0" algn="ctr">
              <a:lnSpc>
                <a:spcPct val="110000"/>
              </a:lnSpc>
              <a:buNone/>
            </a:pPr>
            <a:endParaRPr lang="en-US" sz="500" b="1" dirty="0">
              <a:solidFill>
                <a:srgbClr val="86B41C"/>
              </a:solidFill>
              <a:latin typeface="Arial" panose="020B0604020202020204" pitchFamily="34" charset="0"/>
              <a:ea typeface="Yu Gothic Medium" panose="020B0500000000000000" pitchFamily="34" charset="-128"/>
              <a:cs typeface="Arial" panose="020B0604020202020204" pitchFamily="34" charset="0"/>
            </a:endParaRPr>
          </a:p>
          <a:p>
            <a:pPr marL="0" indent="0" algn="ctr">
              <a:lnSpc>
                <a:spcPct val="110000"/>
              </a:lnSpc>
              <a:buNone/>
            </a:pPr>
            <a:r>
              <a:rPr lang="en-US" sz="17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Izun has recently completed a Phase IIb, 110 patient international multi-center double-blind clinical trial. </a:t>
            </a:r>
          </a:p>
          <a:p>
            <a:pPr marL="0" indent="0">
              <a:lnSpc>
                <a:spcPct val="110000"/>
              </a:lnSpc>
              <a:buNone/>
            </a:pPr>
            <a:endParaRPr lang="en-US" sz="500" b="1" dirty="0">
              <a:solidFill>
                <a:srgbClr val="86B41C"/>
              </a:solidFill>
              <a:latin typeface="Arial" panose="020B0604020202020204" pitchFamily="34" charset="0"/>
              <a:ea typeface="Yu Gothic Medium" panose="020B0500000000000000" pitchFamily="34" charset="-128"/>
              <a:cs typeface="Arial" panose="020B0604020202020204" pitchFamily="34" charset="0"/>
            </a:endParaRPr>
          </a:p>
          <a:p>
            <a:pPr marL="0" indent="0">
              <a:lnSpc>
                <a:spcPct val="110000"/>
              </a:lnSpc>
              <a:buNone/>
            </a:pPr>
            <a:r>
              <a:rPr lang="en-US" sz="17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Results indicate:</a:t>
            </a:r>
          </a:p>
          <a:p>
            <a:pPr marL="447675" indent="-257175">
              <a:lnSpc>
                <a:spcPct val="110000"/>
              </a:lnSpc>
              <a:buFont typeface="Wingdings" panose="05000000000000000000" pitchFamily="2" charset="2"/>
              <a:buChar char="q"/>
            </a:pPr>
            <a:r>
              <a:rPr lang="en-US" sz="1500" b="1" dirty="0">
                <a:solidFill>
                  <a:schemeClr val="accent6">
                    <a:lumMod val="75000"/>
                  </a:schemeClr>
                </a:solidFill>
                <a:latin typeface="Arial" panose="020B0604020202020204" pitchFamily="34" charset="0"/>
                <a:ea typeface="Yu Gothic Medium" panose="020B0500000000000000" pitchFamily="34" charset="-128"/>
                <a:cs typeface="Arial" panose="020B0604020202020204" pitchFamily="34" charset="0"/>
              </a:rPr>
              <a:t>Reduction in Severity of Oral Mucositis</a:t>
            </a:r>
          </a:p>
          <a:p>
            <a:pPr marL="447675" indent="-257175">
              <a:lnSpc>
                <a:spcPct val="110000"/>
              </a:lnSpc>
              <a:buFont typeface="Wingdings" panose="05000000000000000000" pitchFamily="2" charset="2"/>
              <a:buChar char="q"/>
            </a:pPr>
            <a:r>
              <a:rPr lang="en-US" sz="1500" b="1" dirty="0">
                <a:solidFill>
                  <a:schemeClr val="accent6">
                    <a:lumMod val="75000"/>
                  </a:schemeClr>
                </a:solidFill>
                <a:latin typeface="Arial" panose="020B0604020202020204" pitchFamily="34" charset="0"/>
                <a:ea typeface="Yu Gothic Medium" panose="020B0500000000000000" pitchFamily="34" charset="-128"/>
                <a:cs typeface="Arial" panose="020B0604020202020204" pitchFamily="34" charset="0"/>
              </a:rPr>
              <a:t>Reduced mouth &amp; throat soreness</a:t>
            </a:r>
          </a:p>
          <a:p>
            <a:pPr marL="447675" indent="-257175">
              <a:lnSpc>
                <a:spcPct val="110000"/>
              </a:lnSpc>
              <a:buFont typeface="Wingdings" panose="05000000000000000000" pitchFamily="2" charset="2"/>
              <a:buChar char="q"/>
            </a:pPr>
            <a:r>
              <a:rPr lang="en-US" sz="1500" b="1" dirty="0">
                <a:solidFill>
                  <a:schemeClr val="accent6">
                    <a:lumMod val="75000"/>
                  </a:schemeClr>
                </a:solidFill>
                <a:latin typeface="Arial" panose="020B0604020202020204" pitchFamily="34" charset="0"/>
                <a:ea typeface="Yu Gothic Medium" panose="020B0500000000000000" pitchFamily="34" charset="-128"/>
                <a:cs typeface="Arial" panose="020B0604020202020204" pitchFamily="34" charset="0"/>
              </a:rPr>
              <a:t>Reduced pain</a:t>
            </a:r>
          </a:p>
          <a:p>
            <a:pPr marL="447675" indent="-257175">
              <a:lnSpc>
                <a:spcPct val="110000"/>
              </a:lnSpc>
              <a:buFont typeface="Wingdings" panose="05000000000000000000" pitchFamily="2" charset="2"/>
              <a:buChar char="q"/>
            </a:pPr>
            <a:r>
              <a:rPr lang="en-US" sz="1500" b="1" dirty="0">
                <a:solidFill>
                  <a:schemeClr val="accent6">
                    <a:lumMod val="75000"/>
                  </a:schemeClr>
                </a:solidFill>
                <a:latin typeface="Arial" panose="020B0604020202020204" pitchFamily="34" charset="0"/>
                <a:ea typeface="Yu Gothic Medium" panose="020B0500000000000000" pitchFamily="34" charset="-128"/>
                <a:cs typeface="Arial" panose="020B0604020202020204" pitchFamily="34" charset="0"/>
              </a:rPr>
              <a:t>Better overall health </a:t>
            </a:r>
          </a:p>
          <a:p>
            <a:pPr marL="0" indent="0">
              <a:lnSpc>
                <a:spcPct val="110000"/>
              </a:lnSpc>
              <a:buNone/>
            </a:pPr>
            <a:endParaRPr lang="en-US" sz="1800" b="1" dirty="0">
              <a:solidFill>
                <a:srgbClr val="86B41C"/>
              </a:solidFill>
              <a:latin typeface="Yu Gothic Medium" panose="020B0500000000000000" pitchFamily="34" charset="-128"/>
              <a:ea typeface="Yu Gothic Medium" panose="020B0500000000000000" pitchFamily="34" charset="-128"/>
            </a:endParaRPr>
          </a:p>
        </p:txBody>
      </p:sp>
      <p:sp>
        <p:nvSpPr>
          <p:cNvPr id="2" name="Title 1"/>
          <p:cNvSpPr>
            <a:spLocks noGrp="1"/>
          </p:cNvSpPr>
          <p:nvPr>
            <p:ph type="title"/>
          </p:nvPr>
        </p:nvSpPr>
        <p:spPr>
          <a:xfrm>
            <a:off x="457200" y="274638"/>
            <a:ext cx="8229600" cy="868362"/>
          </a:xfrm>
        </p:spPr>
        <p:txBody>
          <a:bodyPr vert="horz" lIns="91440" tIns="45720" rIns="91440" bIns="45720" rtlCol="0" anchor="ctr">
            <a:noAutofit/>
          </a:bodyPr>
          <a:lstStyle/>
          <a:p>
            <a:r>
              <a:rPr lang="en-US" b="1" dirty="0">
                <a:solidFill>
                  <a:schemeClr val="accent3">
                    <a:lumMod val="75000"/>
                  </a:schemeClr>
                </a:solidFill>
                <a:latin typeface="Yu Gothic Medium" panose="020B0500000000000000" pitchFamily="34" charset="-128"/>
                <a:ea typeface="Yu Gothic Medium" panose="020B0500000000000000" pitchFamily="34" charset="-128"/>
              </a:rPr>
              <a:t>Oncology Support</a:t>
            </a:r>
          </a:p>
        </p:txBody>
      </p:sp>
      <p:sp>
        <p:nvSpPr>
          <p:cNvPr id="4" name="Slide Number Placeholder 3">
            <a:extLst>
              <a:ext uri="{FF2B5EF4-FFF2-40B4-BE49-F238E27FC236}">
                <a16:creationId xmlns:a16="http://schemas.microsoft.com/office/drawing/2014/main" id="{82337E37-D1CF-4FFA-8751-55F625A365DD}"/>
              </a:ext>
            </a:extLst>
          </p:cNvPr>
          <p:cNvSpPr>
            <a:spLocks noGrp="1"/>
          </p:cNvSpPr>
          <p:nvPr>
            <p:ph type="sldNum" sz="quarter" idx="12"/>
          </p:nvPr>
        </p:nvSpPr>
        <p:spPr/>
        <p:txBody>
          <a:bodyPr/>
          <a:lstStyle/>
          <a:p>
            <a:fld id="{13FF7455-CA1A-6C41-8099-233D9D11864A}" type="slidenum">
              <a:rPr lang="en-US" smtClean="0"/>
              <a:pPr/>
              <a:t>8</a:t>
            </a:fld>
            <a:endParaRPr lang="en-US" dirty="0"/>
          </a:p>
        </p:txBody>
      </p:sp>
    </p:spTree>
    <p:extLst>
      <p:ext uri="{BB962C8B-B14F-4D97-AF65-F5344CB8AC3E}">
        <p14:creationId xmlns:p14="http://schemas.microsoft.com/office/powerpoint/2010/main" val="1271595142"/>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162679E-7442-402F-A63B-742F907AC214}"/>
              </a:ext>
            </a:extLst>
          </p:cNvPr>
          <p:cNvSpPr txBox="1">
            <a:spLocks/>
          </p:cNvSpPr>
          <p:nvPr/>
        </p:nvSpPr>
        <p:spPr>
          <a:xfrm>
            <a:off x="0" y="1109382"/>
            <a:ext cx="9144000" cy="560742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0000"/>
              </a:lnSpc>
              <a:spcBef>
                <a:spcPts val="0"/>
              </a:spcBef>
              <a:buNone/>
            </a:pPr>
            <a:r>
              <a:rPr lang="en-US" sz="20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Izun has developed IZN-6N-VS, a botanically-based cream </a:t>
            </a:r>
            <a:br>
              <a:rPr lang="en-US" sz="2000" b="1" dirty="0">
                <a:solidFill>
                  <a:schemeClr val="tx2"/>
                </a:solidFill>
                <a:latin typeface="Arial" panose="020B0604020202020204" pitchFamily="34" charset="0"/>
                <a:ea typeface="Yu Gothic Medium" panose="020B0500000000000000" pitchFamily="34" charset="-128"/>
                <a:cs typeface="Arial" panose="020B0604020202020204" pitchFamily="34" charset="0"/>
              </a:rPr>
            </a:br>
            <a:r>
              <a:rPr lang="en-US" sz="20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for the treatment of symptomatic VVA that has none of the health risks associated with estrogen hormonal therapy.</a:t>
            </a:r>
          </a:p>
          <a:p>
            <a:pPr marL="0" indent="0" algn="ctr">
              <a:lnSpc>
                <a:spcPct val="110000"/>
              </a:lnSpc>
              <a:buNone/>
            </a:pPr>
            <a:endParaRPr lang="en-US" sz="800" b="1" dirty="0">
              <a:solidFill>
                <a:srgbClr val="86B41C"/>
              </a:solidFill>
              <a:latin typeface="Arial" panose="020B0604020202020204" pitchFamily="34" charset="0"/>
              <a:ea typeface="Yu Gothic Medium" panose="020B0500000000000000" pitchFamily="34" charset="-128"/>
              <a:cs typeface="Arial" panose="020B0604020202020204" pitchFamily="34" charset="0"/>
            </a:endParaRPr>
          </a:p>
          <a:p>
            <a:pPr marL="0" indent="0" algn="ctr">
              <a:lnSpc>
                <a:spcPct val="110000"/>
              </a:lnSpc>
              <a:spcBef>
                <a:spcPts val="0"/>
              </a:spcBef>
              <a:buNone/>
            </a:pPr>
            <a:r>
              <a:rPr lang="en-US" sz="20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VVA is the thinning of the vaginal and vulvar tissue due to low estrogen levels, an extremely common condition in post-menopausal women (over 1.1B worldwide by 2025) and in women undergoing breast cancer therapy.</a:t>
            </a:r>
          </a:p>
          <a:p>
            <a:pPr marL="0" lvl="1" indent="0" algn="ctr">
              <a:lnSpc>
                <a:spcPct val="110000"/>
              </a:lnSpc>
              <a:buNone/>
            </a:pPr>
            <a:endParaRPr lang="en-US" sz="800" b="1" dirty="0">
              <a:solidFill>
                <a:srgbClr val="86B41C"/>
              </a:solidFill>
              <a:latin typeface="Arial" panose="020B0604020202020204" pitchFamily="34" charset="0"/>
              <a:ea typeface="Yu Gothic Medium" panose="020B0500000000000000" pitchFamily="34" charset="-128"/>
              <a:cs typeface="Arial" panose="020B0604020202020204" pitchFamily="34" charset="0"/>
            </a:endParaRPr>
          </a:p>
          <a:p>
            <a:pPr marL="0" lvl="1" indent="0" algn="ctr">
              <a:lnSpc>
                <a:spcPct val="110000"/>
              </a:lnSpc>
              <a:spcBef>
                <a:spcPts val="0"/>
              </a:spcBef>
              <a:buNone/>
            </a:pPr>
            <a:r>
              <a:rPr lang="en-US" sz="20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It is painful and leads to increased urinary tract infection, vaginal dryness, localized bleeding and painful intercourse.</a:t>
            </a:r>
          </a:p>
          <a:p>
            <a:pPr marL="0" lvl="1" indent="0" algn="ctr">
              <a:lnSpc>
                <a:spcPct val="110000"/>
              </a:lnSpc>
              <a:buNone/>
            </a:pPr>
            <a:endParaRPr lang="en-US" sz="800" b="1" dirty="0">
              <a:solidFill>
                <a:srgbClr val="86B41C"/>
              </a:solidFill>
              <a:latin typeface="Arial" panose="020B0604020202020204" pitchFamily="34" charset="0"/>
              <a:ea typeface="Yu Gothic Medium" panose="020B0500000000000000" pitchFamily="34" charset="-128"/>
              <a:cs typeface="Arial" panose="020B0604020202020204" pitchFamily="34" charset="0"/>
            </a:endParaRPr>
          </a:p>
          <a:p>
            <a:pPr marL="0" lvl="1" indent="0" algn="ctr">
              <a:lnSpc>
                <a:spcPct val="110000"/>
              </a:lnSpc>
              <a:spcBef>
                <a:spcPts val="0"/>
              </a:spcBef>
              <a:buNone/>
            </a:pPr>
            <a:r>
              <a:rPr lang="en-US" sz="20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In a recently completed Phase IIA trial, conducted at Seattle Women's Health, IZN-6N-VS demonstrated a highly significant, long-lasting therapeutic benefit.</a:t>
            </a:r>
          </a:p>
          <a:p>
            <a:pPr marL="0" lvl="1" indent="0" algn="ctr">
              <a:lnSpc>
                <a:spcPct val="110000"/>
              </a:lnSpc>
              <a:spcBef>
                <a:spcPts val="0"/>
              </a:spcBef>
              <a:buNone/>
            </a:pPr>
            <a:endParaRPr lang="en-US" sz="500" b="1" dirty="0">
              <a:solidFill>
                <a:schemeClr val="tx2"/>
              </a:solidFill>
              <a:latin typeface="Arial" panose="020B0604020202020204" pitchFamily="34" charset="0"/>
              <a:ea typeface="Yu Gothic Medium" panose="020B0500000000000000" pitchFamily="34" charset="-128"/>
              <a:cs typeface="Arial" panose="020B0604020202020204" pitchFamily="34" charset="0"/>
            </a:endParaRPr>
          </a:p>
          <a:p>
            <a:pPr marL="0" lvl="1" indent="0" algn="ctr">
              <a:lnSpc>
                <a:spcPct val="110000"/>
              </a:lnSpc>
              <a:spcBef>
                <a:spcPts val="0"/>
              </a:spcBef>
              <a:buNone/>
            </a:pPr>
            <a:r>
              <a:rPr lang="en-US" sz="2000" b="1" dirty="0">
                <a:solidFill>
                  <a:schemeClr val="tx2"/>
                </a:solidFill>
                <a:latin typeface="Arial" panose="020B0604020202020204" pitchFamily="34" charset="0"/>
                <a:ea typeface="Yu Gothic Medium" panose="020B0500000000000000" pitchFamily="34" charset="-128"/>
                <a:cs typeface="Arial" panose="020B0604020202020204" pitchFamily="34" charset="0"/>
              </a:rPr>
              <a:t>Results were presented at the 2017 North American Menopause Society.</a:t>
            </a:r>
          </a:p>
          <a:p>
            <a:pPr marL="457200" lvl="1" indent="0">
              <a:lnSpc>
                <a:spcPct val="110000"/>
              </a:lnSpc>
              <a:buClr>
                <a:schemeClr val="bg1"/>
              </a:buClr>
              <a:buNone/>
            </a:pPr>
            <a:endParaRPr lang="en-US" sz="2000" b="1" dirty="0">
              <a:solidFill>
                <a:srgbClr val="86B41C"/>
              </a:solidFill>
              <a:latin typeface="Yu Gothic Medium" panose="020B0500000000000000" pitchFamily="34" charset="-128"/>
              <a:ea typeface="Yu Gothic Medium" panose="020B0500000000000000" pitchFamily="34" charset="-128"/>
            </a:endParaRPr>
          </a:p>
        </p:txBody>
      </p:sp>
      <p:sp>
        <p:nvSpPr>
          <p:cNvPr id="2" name="Title 1"/>
          <p:cNvSpPr>
            <a:spLocks noGrp="1"/>
          </p:cNvSpPr>
          <p:nvPr>
            <p:ph type="title"/>
          </p:nvPr>
        </p:nvSpPr>
        <p:spPr>
          <a:xfrm>
            <a:off x="457200" y="274638"/>
            <a:ext cx="8229600" cy="748390"/>
          </a:xfrm>
        </p:spPr>
        <p:txBody>
          <a:bodyPr vert="horz" lIns="91440" tIns="45720" rIns="91440" bIns="45720" rtlCol="0" anchor="ctr">
            <a:noAutofit/>
          </a:bodyPr>
          <a:lstStyle/>
          <a:p>
            <a:r>
              <a:rPr lang="en-US" b="1" dirty="0">
                <a:solidFill>
                  <a:schemeClr val="accent3">
                    <a:lumMod val="75000"/>
                  </a:schemeClr>
                </a:solidFill>
                <a:latin typeface="Yu Gothic Medium" panose="020B0500000000000000" pitchFamily="34" charset="-128"/>
                <a:ea typeface="Yu Gothic Medium" panose="020B0500000000000000" pitchFamily="34" charset="-128"/>
              </a:rPr>
              <a:t>Vulvovaginal Atrophy (VVA)</a:t>
            </a:r>
          </a:p>
        </p:txBody>
      </p:sp>
      <p:sp>
        <p:nvSpPr>
          <p:cNvPr id="4" name="Slide Number Placeholder 3">
            <a:extLst>
              <a:ext uri="{FF2B5EF4-FFF2-40B4-BE49-F238E27FC236}">
                <a16:creationId xmlns:a16="http://schemas.microsoft.com/office/drawing/2014/main" id="{121B827C-B04F-4EE8-9721-960195DDEF36}"/>
              </a:ext>
            </a:extLst>
          </p:cNvPr>
          <p:cNvSpPr>
            <a:spLocks noGrp="1"/>
          </p:cNvSpPr>
          <p:nvPr>
            <p:ph type="sldNum" sz="quarter" idx="12"/>
          </p:nvPr>
        </p:nvSpPr>
        <p:spPr/>
        <p:txBody>
          <a:bodyPr/>
          <a:lstStyle/>
          <a:p>
            <a:fld id="{13FF7455-CA1A-6C41-8099-233D9D11864A}" type="slidenum">
              <a:rPr lang="en-US" smtClean="0"/>
              <a:pPr/>
              <a:t>9</a:t>
            </a:fld>
            <a:endParaRPr lang="en-US" dirty="0"/>
          </a:p>
        </p:txBody>
      </p:sp>
    </p:spTree>
    <p:extLst>
      <p:ext uri="{BB962C8B-B14F-4D97-AF65-F5344CB8AC3E}">
        <p14:creationId xmlns:p14="http://schemas.microsoft.com/office/powerpoint/2010/main" val="4170975047"/>
      </p:ext>
    </p:extLst>
  </p:cSld>
  <p:clrMapOvr>
    <a:overrideClrMapping bg1="lt1" tx1="dk1" bg2="lt2" tx2="dk2" accent1="accent1" accent2="accent2" accent3="accent3" accent4="accent4" accent5="accent5" accent6="accent6" hlink="hlink" folHlink="folHlink"/>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22861</TotalTime>
  <Words>1055</Words>
  <Application>Microsoft Office PowerPoint</Application>
  <PresentationFormat>On-screen Show (4:3)</PresentationFormat>
  <Paragraphs>158</Paragraphs>
  <Slides>14</Slides>
  <Notes>12</Notes>
  <HiddenSlides>0</HiddenSlides>
  <MMClips>0</MMClips>
  <ScaleCrop>false</ScaleCrop>
  <HeadingPairs>
    <vt:vector size="8" baseType="variant">
      <vt:variant>
        <vt:lpstr>Fonts Used</vt:lpstr>
      </vt:variant>
      <vt:variant>
        <vt:i4>9</vt:i4>
      </vt:variant>
      <vt:variant>
        <vt:lpstr>Theme</vt:lpstr>
      </vt:variant>
      <vt:variant>
        <vt:i4>9</vt:i4>
      </vt:variant>
      <vt:variant>
        <vt:lpstr>Embedded OLE Servers</vt:lpstr>
      </vt:variant>
      <vt:variant>
        <vt:i4>0</vt:i4>
      </vt:variant>
      <vt:variant>
        <vt:lpstr>Slide Titles</vt:lpstr>
      </vt:variant>
      <vt:variant>
        <vt:i4>14</vt:i4>
      </vt:variant>
    </vt:vector>
  </HeadingPairs>
  <TitlesOfParts>
    <vt:vector size="32" baseType="lpstr">
      <vt:lpstr>Yu Gothic Medium</vt:lpstr>
      <vt:lpstr>Yu Gothic UI</vt:lpstr>
      <vt:lpstr>Yu Gothic UI Light</vt:lpstr>
      <vt:lpstr>Yu Gothic UI Semibold</vt:lpstr>
      <vt:lpstr>Arial</vt:lpstr>
      <vt:lpstr>Calibri</vt:lpstr>
      <vt:lpstr>Calibri Light</vt:lpstr>
      <vt:lpstr>Edwardian Script ITC</vt:lpstr>
      <vt:lpstr>Wingdings</vt:lpstr>
      <vt:lpstr>Office Theme</vt:lpstr>
      <vt:lpstr>1_Custom Design</vt:lpstr>
      <vt:lpstr>2_Custom Design</vt:lpstr>
      <vt:lpstr>Custom Design</vt:lpstr>
      <vt:lpstr>3_Custom Design</vt:lpstr>
      <vt:lpstr>1_Office Theme</vt:lpstr>
      <vt:lpstr>2_Office Theme</vt:lpstr>
      <vt:lpstr>3_Office Theme</vt:lpstr>
      <vt:lpstr>5_Office Theme</vt:lpstr>
      <vt:lpstr>PowerPoint Presentation</vt:lpstr>
      <vt:lpstr>PowerPoint Presentation</vt:lpstr>
      <vt:lpstr>Mission Statement</vt:lpstr>
      <vt:lpstr>Core Technology</vt:lpstr>
      <vt:lpstr>Izun Pharmaceuticals</vt:lpstr>
      <vt:lpstr>PowerPoint Presentation</vt:lpstr>
      <vt:lpstr>Wound Care</vt:lpstr>
      <vt:lpstr>Oncology Support</vt:lpstr>
      <vt:lpstr>Vulvovaginal Atrophy (VVA)</vt:lpstr>
      <vt:lpstr>Izun Oral Care (IOC)</vt:lpstr>
      <vt:lpstr>CannRx Technology</vt:lpstr>
      <vt:lpstr>Business Strategy</vt:lpstr>
      <vt:lpstr>Management Team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Pharmaceuticals</dc:title>
  <dc:creator>ghesselberg@surgimate.com</dc:creator>
  <cp:lastModifiedBy>1</cp:lastModifiedBy>
  <cp:revision>721</cp:revision>
  <cp:lastPrinted>2017-10-09T09:56:26Z</cp:lastPrinted>
  <dcterms:created xsi:type="dcterms:W3CDTF">2014-01-26T22:10:40Z</dcterms:created>
  <dcterms:modified xsi:type="dcterms:W3CDTF">2018-07-17T08:37:12Z</dcterms:modified>
</cp:coreProperties>
</file>