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5" r:id="rId3"/>
    <p:sldMasterId id="2147483660" r:id="rId4"/>
    <p:sldMasterId id="2147483865" r:id="rId5"/>
    <p:sldMasterId id="2147483877" r:id="rId6"/>
    <p:sldMasterId id="2147483889" r:id="rId7"/>
    <p:sldMasterId id="2147483901" r:id="rId8"/>
    <p:sldMasterId id="2147483925" r:id="rId9"/>
  </p:sldMasterIdLst>
  <p:notesMasterIdLst>
    <p:notesMasterId r:id="rId24"/>
  </p:notesMasterIdLst>
  <p:sldIdLst>
    <p:sldId id="477" r:id="rId10"/>
    <p:sldId id="467" r:id="rId11"/>
    <p:sldId id="474" r:id="rId12"/>
    <p:sldId id="361" r:id="rId13"/>
    <p:sldId id="475" r:id="rId14"/>
    <p:sldId id="463" r:id="rId15"/>
    <p:sldId id="451" r:id="rId16"/>
    <p:sldId id="453" r:id="rId17"/>
    <p:sldId id="455" r:id="rId18"/>
    <p:sldId id="469" r:id="rId19"/>
    <p:sldId id="470" r:id="rId20"/>
    <p:sldId id="465" r:id="rId21"/>
    <p:sldId id="473" r:id="rId22"/>
    <p:sldId id="472"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41C"/>
    <a:srgbClr val="000090"/>
    <a:srgbClr val="FFFFFF"/>
    <a:srgbClr val="92D050"/>
    <a:srgbClr val="EFF3EA"/>
    <a:srgbClr val="EFED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5" autoAdjust="0"/>
    <p:restoredTop sz="93899" autoAdjust="0"/>
  </p:normalViewPr>
  <p:slideViewPr>
    <p:cSldViewPr snapToGrid="0" snapToObjects="1">
      <p:cViewPr varScale="1">
        <p:scale>
          <a:sx n="103" d="100"/>
          <a:sy n="103" d="100"/>
        </p:scale>
        <p:origin x="2076" y="114"/>
      </p:cViewPr>
      <p:guideLst>
        <p:guide orient="horz" pos="2160"/>
        <p:guide pos="2880"/>
      </p:guideLst>
    </p:cSldViewPr>
  </p:slideViewPr>
  <p:outlineViewPr>
    <p:cViewPr>
      <p:scale>
        <a:sx n="33" d="100"/>
        <a:sy n="33" d="100"/>
      </p:scale>
      <p:origin x="0" y="-2031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1" d="100"/>
          <a:sy n="81" d="100"/>
        </p:scale>
        <p:origin x="399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FCCEA-A8EA-4A44-A015-1F72CF89A09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2C40A9EF-24AE-40F6-95E6-ADFED33EC505}">
      <dgm:prSet custT="1"/>
      <dgm:spPr>
        <a:solidFill>
          <a:srgbClr val="00009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t" anchorCtr="0"/>
        <a:lstStyle/>
        <a:p>
          <a:pPr algn="ctr"/>
          <a:r>
            <a:rPr lang="en-US" sz="2400" b="1" kern="1200" dirty="0">
              <a:solidFill>
                <a:schemeClr val="bg1"/>
              </a:solidFill>
              <a:latin typeface="+mn-lt"/>
              <a:ea typeface="+mj-ea"/>
              <a:cs typeface="+mj-cs"/>
            </a:rPr>
            <a:t>Current Therapeutic Segments</a:t>
          </a:r>
        </a:p>
      </dgm:t>
    </dgm:pt>
    <dgm:pt modelId="{8A71E14C-187C-45A5-B75B-68E457202244}" type="parTrans" cxnId="{B322769E-9922-4578-882F-7836A89877DC}">
      <dgm:prSet/>
      <dgm:spPr/>
      <dgm:t>
        <a:bodyPr/>
        <a:lstStyle/>
        <a:p>
          <a:endParaRPr lang="en-US"/>
        </a:p>
      </dgm:t>
    </dgm:pt>
    <dgm:pt modelId="{8BA7FB4C-CDB1-4E19-B6C0-7B9D72622CDE}" type="sibTrans" cxnId="{B322769E-9922-4578-882F-7836A89877DC}">
      <dgm:prSet/>
      <dgm:spPr/>
      <dgm:t>
        <a:bodyPr/>
        <a:lstStyle/>
        <a:p>
          <a:endParaRPr lang="en-US"/>
        </a:p>
      </dgm:t>
    </dgm:pt>
    <dgm:pt modelId="{29F89B48-FBAB-4091-AC15-967F53B87208}" type="pres">
      <dgm:prSet presAssocID="{D6BFCCEA-A8EA-4A44-A015-1F72CF89A092}" presName="Name0" presStyleCnt="0">
        <dgm:presLayoutVars>
          <dgm:chMax val="3"/>
          <dgm:chPref val="1"/>
          <dgm:dir/>
          <dgm:animLvl val="lvl"/>
          <dgm:resizeHandles/>
        </dgm:presLayoutVars>
      </dgm:prSet>
      <dgm:spPr/>
    </dgm:pt>
    <dgm:pt modelId="{113FDAE6-6913-4AB7-BC83-510993FCA234}" type="pres">
      <dgm:prSet presAssocID="{D6BFCCEA-A8EA-4A44-A015-1F72CF89A092}" presName="outerBox" presStyleCnt="0"/>
      <dgm:spPr/>
    </dgm:pt>
    <dgm:pt modelId="{D2A167DF-D9B7-456D-AF5B-6E56F13CA9E7}" type="pres">
      <dgm:prSet presAssocID="{D6BFCCEA-A8EA-4A44-A015-1F72CF89A092}" presName="outerBoxParent" presStyleLbl="node1" presStyleIdx="0" presStyleCnt="1" custLinFactNeighborY="-828"/>
      <dgm:spPr/>
    </dgm:pt>
    <dgm:pt modelId="{970E5D92-4D76-4340-978B-98758BAE8A17}" type="pres">
      <dgm:prSet presAssocID="{D6BFCCEA-A8EA-4A44-A015-1F72CF89A092}" presName="outerBoxChildren" presStyleCnt="0"/>
      <dgm:spPr/>
    </dgm:pt>
  </dgm:ptLst>
  <dgm:cxnLst>
    <dgm:cxn modelId="{019B0744-CF5F-420F-AF3A-B7FF54044A53}" type="presOf" srcId="{D6BFCCEA-A8EA-4A44-A015-1F72CF89A092}" destId="{29F89B48-FBAB-4091-AC15-967F53B87208}" srcOrd="0" destOrd="0" presId="urn:microsoft.com/office/officeart/2005/8/layout/target2"/>
    <dgm:cxn modelId="{B322769E-9922-4578-882F-7836A89877DC}" srcId="{D6BFCCEA-A8EA-4A44-A015-1F72CF89A092}" destId="{2C40A9EF-24AE-40F6-95E6-ADFED33EC505}" srcOrd="0" destOrd="0" parTransId="{8A71E14C-187C-45A5-B75B-68E457202244}" sibTransId="{8BA7FB4C-CDB1-4E19-B6C0-7B9D72622CDE}"/>
    <dgm:cxn modelId="{5A1E88F3-DEA2-498C-983C-2D49A6F5E62D}" type="presOf" srcId="{2C40A9EF-24AE-40F6-95E6-ADFED33EC505}" destId="{D2A167DF-D9B7-456D-AF5B-6E56F13CA9E7}" srcOrd="0" destOrd="0" presId="urn:microsoft.com/office/officeart/2005/8/layout/target2"/>
    <dgm:cxn modelId="{FB3E8AF2-4995-4B38-B76E-55364C2D7593}" type="presParOf" srcId="{29F89B48-FBAB-4091-AC15-967F53B87208}" destId="{113FDAE6-6913-4AB7-BC83-510993FCA234}" srcOrd="0" destOrd="0" presId="urn:microsoft.com/office/officeart/2005/8/layout/target2"/>
    <dgm:cxn modelId="{C93586EC-E218-442B-8FEA-1182F02C22D0}" type="presParOf" srcId="{113FDAE6-6913-4AB7-BC83-510993FCA234}" destId="{D2A167DF-D9B7-456D-AF5B-6E56F13CA9E7}" srcOrd="0" destOrd="0" presId="urn:microsoft.com/office/officeart/2005/8/layout/target2"/>
    <dgm:cxn modelId="{148B29F2-640A-4DDB-B4BA-32F8A87D2492}" type="presParOf" srcId="{113FDAE6-6913-4AB7-BC83-510993FCA234}" destId="{970E5D92-4D76-4340-978B-98758BAE8A17}"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85C22-945F-466C-8684-9EF9BD1220B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9FC166B-DC8A-4E36-BD83-8AB5A483EF21}">
      <dgm:prSet custT="1"/>
      <dgm:spPr>
        <a:solidFill>
          <a:srgbClr val="00009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50" b="1" dirty="0">
              <a:latin typeface="Yu Gothic Medium" panose="020B0500000000000000" pitchFamily="34" charset="-128"/>
              <a:ea typeface="Yu Gothic Medium" panose="020B0500000000000000" pitchFamily="34" charset="-128"/>
            </a:rPr>
            <a:t>Cannabis based Health Care</a:t>
          </a:r>
          <a:endParaRPr lang="en-US" sz="1250" dirty="0">
            <a:latin typeface="Yu Gothic Medium" panose="020B0500000000000000" pitchFamily="34" charset="-128"/>
            <a:ea typeface="Yu Gothic Medium" panose="020B0500000000000000" pitchFamily="34" charset="-128"/>
          </a:endParaRPr>
        </a:p>
      </dgm:t>
    </dgm:pt>
    <dgm:pt modelId="{AD054B05-A025-441D-86D0-E9942B9EDF5D}" type="sibTrans" cxnId="{D131544F-C792-4F01-AB73-172E1201CB53}">
      <dgm:prSet/>
      <dgm:spPr/>
      <dgm:t>
        <a:bodyPr/>
        <a:lstStyle/>
        <a:p>
          <a:endParaRPr lang="en-US"/>
        </a:p>
      </dgm:t>
    </dgm:pt>
    <dgm:pt modelId="{AB34FACE-9E9C-4A6B-A785-7639A96D2B33}" type="parTrans" cxnId="{D131544F-C792-4F01-AB73-172E1201CB53}">
      <dgm:prSet/>
      <dgm:spPr/>
      <dgm:t>
        <a:bodyPr/>
        <a:lstStyle/>
        <a:p>
          <a:endParaRPr lang="en-US"/>
        </a:p>
      </dgm:t>
    </dgm:pt>
    <dgm:pt modelId="{2C61BA4A-C6EF-4233-ABA7-5E97466CA6C8}" type="pres">
      <dgm:prSet presAssocID="{E6F85C22-945F-466C-8684-9EF9BD1220B6}" presName="cycle" presStyleCnt="0">
        <dgm:presLayoutVars>
          <dgm:dir/>
          <dgm:resizeHandles val="exact"/>
        </dgm:presLayoutVars>
      </dgm:prSet>
      <dgm:spPr/>
    </dgm:pt>
    <dgm:pt modelId="{AAE0BE6C-A5AB-4B77-9FA2-F1AAA9FA460E}" type="pres">
      <dgm:prSet presAssocID="{09FC166B-DC8A-4E36-BD83-8AB5A483EF21}" presName="node" presStyleLbl="node1" presStyleIdx="0" presStyleCnt="1" custScaleX="89335" custScaleY="89335" custRadScaleRad="99359" custRadScaleInc="37">
        <dgm:presLayoutVars>
          <dgm:bulletEnabled val="1"/>
        </dgm:presLayoutVars>
      </dgm:prSet>
      <dgm:spPr/>
    </dgm:pt>
  </dgm:ptLst>
  <dgm:cxnLst>
    <dgm:cxn modelId="{20F86D3E-D50D-429F-A78E-51AD34AAEB4F}" type="presOf" srcId="{09FC166B-DC8A-4E36-BD83-8AB5A483EF21}" destId="{AAE0BE6C-A5AB-4B77-9FA2-F1AAA9FA460E}" srcOrd="0" destOrd="0" presId="urn:microsoft.com/office/officeart/2005/8/layout/cycle2"/>
    <dgm:cxn modelId="{D131544F-C792-4F01-AB73-172E1201CB53}" srcId="{E6F85C22-945F-466C-8684-9EF9BD1220B6}" destId="{09FC166B-DC8A-4E36-BD83-8AB5A483EF21}" srcOrd="0" destOrd="0" parTransId="{AB34FACE-9E9C-4A6B-A785-7639A96D2B33}" sibTransId="{AD054B05-A025-441D-86D0-E9942B9EDF5D}"/>
    <dgm:cxn modelId="{A7D18079-58C5-4738-A90B-9042E71465EC}" type="presOf" srcId="{E6F85C22-945F-466C-8684-9EF9BD1220B6}" destId="{2C61BA4A-C6EF-4233-ABA7-5E97466CA6C8}" srcOrd="0" destOrd="0" presId="urn:microsoft.com/office/officeart/2005/8/layout/cycle2"/>
    <dgm:cxn modelId="{7BD7B8AD-6D89-46F9-A588-914903CCC68E}" type="presParOf" srcId="{2C61BA4A-C6EF-4233-ABA7-5E97466CA6C8}" destId="{AAE0BE6C-A5AB-4B77-9FA2-F1AAA9FA460E}"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125B4-1A8D-4B77-BB9A-7B3E971B997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DE2F0FE-6C8B-4314-B7A2-D5492B77BE50}">
      <dgm:prSet custT="1"/>
      <dgm:spPr>
        <a:solidFill>
          <a:srgbClr val="00009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b="1" kern="1200" dirty="0">
              <a:solidFill>
                <a:prstClr val="white"/>
              </a:solidFill>
              <a:latin typeface="Yu Gothic Medium" panose="020B0500000000000000" pitchFamily="34" charset="-128"/>
              <a:ea typeface="Yu Gothic Medium" panose="020B0500000000000000" pitchFamily="34" charset="-128"/>
              <a:cs typeface="+mn-cs"/>
            </a:rPr>
            <a:t>Oral Care</a:t>
          </a:r>
        </a:p>
      </dgm:t>
    </dgm:pt>
    <dgm:pt modelId="{BDF839F6-C675-4991-A0F4-438925DD4E8D}" type="parTrans" cxnId="{02BA679B-5273-4AF9-86A7-1ABD2DFA63F2}">
      <dgm:prSet/>
      <dgm:spPr/>
      <dgm:t>
        <a:bodyPr/>
        <a:lstStyle/>
        <a:p>
          <a:endParaRPr lang="en-US"/>
        </a:p>
      </dgm:t>
    </dgm:pt>
    <dgm:pt modelId="{A32AA6DB-2F6D-4AFC-BD13-0B1142D4C737}" type="sibTrans" cxnId="{02BA679B-5273-4AF9-86A7-1ABD2DFA63F2}">
      <dgm:prSet/>
      <dgm:spPr/>
      <dgm:t>
        <a:bodyPr/>
        <a:lstStyle/>
        <a:p>
          <a:endParaRPr lang="en-US"/>
        </a:p>
      </dgm:t>
    </dgm:pt>
    <dgm:pt modelId="{60C8F12B-0001-4DF8-A63C-A9391915F244}" type="pres">
      <dgm:prSet presAssocID="{2D7125B4-1A8D-4B77-BB9A-7B3E971B997A}" presName="cycle" presStyleCnt="0">
        <dgm:presLayoutVars>
          <dgm:dir val="rev"/>
          <dgm:resizeHandles val="exact"/>
        </dgm:presLayoutVars>
      </dgm:prSet>
      <dgm:spPr/>
    </dgm:pt>
    <dgm:pt modelId="{822A102A-D6D5-4C18-87B4-BD5A8F886E67}" type="pres">
      <dgm:prSet presAssocID="{2DE2F0FE-6C8B-4314-B7A2-D5492B77BE50}" presName="node" presStyleLbl="node1" presStyleIdx="0" presStyleCnt="1" custScaleX="89697" custScaleY="89697" custRadScaleRad="83888" custRadScaleInc="159">
        <dgm:presLayoutVars>
          <dgm:bulletEnabled val="1"/>
        </dgm:presLayoutVars>
      </dgm:prSet>
      <dgm:spPr>
        <a:xfrm>
          <a:off x="775082" y="135"/>
          <a:ext cx="1444870" cy="1444870"/>
        </a:xfrm>
        <a:prstGeom prst="ellipse">
          <a:avLst/>
        </a:prstGeom>
      </dgm:spPr>
    </dgm:pt>
  </dgm:ptLst>
  <dgm:cxnLst>
    <dgm:cxn modelId="{DEF22629-5BBC-4BD0-A89C-4725BA134B52}" type="presOf" srcId="{2DE2F0FE-6C8B-4314-B7A2-D5492B77BE50}" destId="{822A102A-D6D5-4C18-87B4-BD5A8F886E67}" srcOrd="0" destOrd="0" presId="urn:microsoft.com/office/officeart/2005/8/layout/cycle2"/>
    <dgm:cxn modelId="{B4136A51-C248-40E2-AF44-D4BE73CB244C}" type="presOf" srcId="{2D7125B4-1A8D-4B77-BB9A-7B3E971B997A}" destId="{60C8F12B-0001-4DF8-A63C-A9391915F244}" srcOrd="0" destOrd="0" presId="urn:microsoft.com/office/officeart/2005/8/layout/cycle2"/>
    <dgm:cxn modelId="{02BA679B-5273-4AF9-86A7-1ABD2DFA63F2}" srcId="{2D7125B4-1A8D-4B77-BB9A-7B3E971B997A}" destId="{2DE2F0FE-6C8B-4314-B7A2-D5492B77BE50}" srcOrd="0" destOrd="0" parTransId="{BDF839F6-C675-4991-A0F4-438925DD4E8D}" sibTransId="{A32AA6DB-2F6D-4AFC-BD13-0B1142D4C737}"/>
    <dgm:cxn modelId="{DAE283E6-E46F-4AFB-8EBE-46AC51E9D514}" type="presParOf" srcId="{60C8F12B-0001-4DF8-A63C-A9391915F244}" destId="{822A102A-D6D5-4C18-87B4-BD5A8F886E67}"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2400" b="1" kern="1200" dirty="0">
              <a:solidFill>
                <a:prstClr val="white"/>
              </a:solidFill>
              <a:latin typeface="Yu Gothic Medium" panose="020B0500000000000000" pitchFamily="34" charset="-128"/>
              <a:ea typeface="Yu Gothic Medium" panose="020B0500000000000000" pitchFamily="34" charset="-128"/>
              <a:cs typeface="+mn-cs"/>
            </a:rPr>
            <a:t>Pharma</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pt>
    <dgm:pt modelId="{85F36846-9D0A-4009-AE25-BA72409B515A}" type="pres">
      <dgm:prSet presAssocID="{E8EDBCBB-8E9B-4DA5-89F0-34DEED30D10D}" presName="node" presStyleLbl="node1" presStyleIdx="0" presStyleCnt="1">
        <dgm:presLayoutVars>
          <dgm:bulletEnabled val="1"/>
        </dgm:presLayoutVars>
      </dgm:prSet>
      <dgm:spPr>
        <a:xfrm>
          <a:off x="276071" y="708"/>
          <a:ext cx="2077602" cy="2077602"/>
        </a:xfrm>
        <a:prstGeom prst="ellipse">
          <a:avLst/>
        </a:prstGeom>
      </dgm:spPr>
    </dgm:pt>
  </dgm:ptLst>
  <dgm:cxnLst>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408193E8-D01B-47DD-AB1A-B144824F61DA}" srcId="{C0CF3849-BE62-493B-A358-5DD5E6C2C48A}" destId="{E8EDBCBB-8E9B-4DA5-89F0-34DEED30D10D}" srcOrd="0" destOrd="0" parTransId="{57E14811-DB3F-40F4-AE8A-34E39CD7852B}" sibTransId="{97A5A8FC-BCC4-497B-84BC-69E7C74106EF}"/>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Wound</a:t>
          </a:r>
          <a:br>
            <a:rPr lang="en-US" sz="1300" b="1" kern="1200" dirty="0">
              <a:solidFill>
                <a:prstClr val="white"/>
              </a:solidFill>
              <a:latin typeface="Yu Gothic Medium" panose="020B0500000000000000" pitchFamily="34" charset="-128"/>
              <a:ea typeface="Yu Gothic Medium" panose="020B0500000000000000" pitchFamily="34" charset="-128"/>
              <a:cs typeface="+mn-cs"/>
            </a:rPr>
          </a:br>
          <a:r>
            <a:rPr lang="en-US" sz="1300" b="1" kern="1200" dirty="0">
              <a:solidFill>
                <a:prstClr val="white"/>
              </a:solidFill>
              <a:latin typeface="Yu Gothic Medium" panose="020B0500000000000000" pitchFamily="34" charset="-128"/>
              <a:ea typeface="Yu Gothic Medium" panose="020B0500000000000000" pitchFamily="34" charset="-128"/>
              <a:cs typeface="+mn-cs"/>
            </a:rPr>
            <a:t>Care</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pt>
    <dgm:pt modelId="{85F36846-9D0A-4009-AE25-BA72409B515A}" type="pres">
      <dgm:prSet presAssocID="{E8EDBCBB-8E9B-4DA5-89F0-34DEED30D10D}" presName="node" presStyleLbl="node1" presStyleIdx="0" presStyleCnt="1" custScaleX="79147" custScaleY="72256" custRadScaleRad="100865" custRadScaleInc="-31">
        <dgm:presLayoutVars>
          <dgm:bulletEnabled val="1"/>
        </dgm:presLayoutVars>
      </dgm:prSet>
      <dgm:spPr>
        <a:xfrm>
          <a:off x="775082" y="135"/>
          <a:ext cx="1444870" cy="1444870"/>
        </a:xfrm>
        <a:prstGeom prst="ellipse">
          <a:avLst/>
        </a:prstGeom>
      </dgm:spPr>
    </dgm:pt>
  </dgm:ptLst>
  <dgm:cxnLst>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408193E8-D01B-47DD-AB1A-B144824F61DA}" srcId="{C0CF3849-BE62-493B-A358-5DD5E6C2C48A}" destId="{E8EDBCBB-8E9B-4DA5-89F0-34DEED30D10D}" srcOrd="0" destOrd="0" parTransId="{57E14811-DB3F-40F4-AE8A-34E39CD7852B}" sibTransId="{97A5A8FC-BCC4-497B-84BC-69E7C74106EF}"/>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Oncology Support</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pt>
    <dgm:pt modelId="{85F36846-9D0A-4009-AE25-BA72409B515A}" type="pres">
      <dgm:prSet presAssocID="{E8EDBCBB-8E9B-4DA5-89F0-34DEED30D10D}" presName="node" presStyleLbl="node1" presStyleIdx="0" presStyleCnt="1" custScaleX="80561" custScaleY="72256" custRadScaleRad="100000" custRadScaleInc="-35">
        <dgm:presLayoutVars>
          <dgm:bulletEnabled val="1"/>
        </dgm:presLayoutVars>
      </dgm:prSet>
      <dgm:spPr>
        <a:xfrm>
          <a:off x="775082" y="135"/>
          <a:ext cx="1444870" cy="1444870"/>
        </a:xfrm>
        <a:prstGeom prst="ellipse">
          <a:avLst/>
        </a:prstGeom>
      </dgm:spPr>
    </dgm:pt>
  </dgm:ptLst>
  <dgm:cxnLst>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408193E8-D01B-47DD-AB1A-B144824F61DA}" srcId="{C0CF3849-BE62-493B-A358-5DD5E6C2C48A}" destId="{E8EDBCBB-8E9B-4DA5-89F0-34DEED30D10D}" srcOrd="0" destOrd="0" parTransId="{57E14811-DB3F-40F4-AE8A-34E39CD7852B}" sibTransId="{97A5A8FC-BCC4-497B-84BC-69E7C74106EF}"/>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Women’s Health</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pt>
    <dgm:pt modelId="{85F36846-9D0A-4009-AE25-BA72409B515A}" type="pres">
      <dgm:prSet presAssocID="{E8EDBCBB-8E9B-4DA5-89F0-34DEED30D10D}" presName="node" presStyleLbl="node1" presStyleIdx="0" presStyleCnt="1" custScaleX="85800" custScaleY="72256" custRadScaleRad="103792">
        <dgm:presLayoutVars>
          <dgm:bulletEnabled val="1"/>
        </dgm:presLayoutVars>
      </dgm:prSet>
      <dgm:spPr>
        <a:xfrm>
          <a:off x="775082" y="135"/>
          <a:ext cx="1444870" cy="1444870"/>
        </a:xfrm>
        <a:prstGeom prst="ellipse">
          <a:avLst/>
        </a:prstGeom>
      </dgm:spPr>
    </dgm:pt>
  </dgm:ptLst>
  <dgm:cxnLst>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408193E8-D01B-47DD-AB1A-B144824F61DA}" srcId="{C0CF3849-BE62-493B-A358-5DD5E6C2C48A}" destId="{E8EDBCBB-8E9B-4DA5-89F0-34DEED30D10D}" srcOrd="0" destOrd="0" parTransId="{57E14811-DB3F-40F4-AE8A-34E39CD7852B}" sibTransId="{97A5A8FC-BCC4-497B-84BC-69E7C74106EF}"/>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67DF-D9B7-456D-AF5B-6E56F13CA9E7}">
      <dsp:nvSpPr>
        <dsp:cNvPr id="0" name=""/>
        <dsp:cNvSpPr/>
      </dsp:nvSpPr>
      <dsp:spPr>
        <a:xfrm>
          <a:off x="0" y="0"/>
          <a:ext cx="4301696" cy="563508"/>
        </a:xfrm>
        <a:prstGeom prst="roundRect">
          <a:avLst>
            <a:gd name="adj" fmla="val 8500"/>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3478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mn-lt"/>
              <a:ea typeface="+mj-ea"/>
              <a:cs typeface="+mj-cs"/>
            </a:rPr>
            <a:t>Current Therapeutic Segments</a:t>
          </a:r>
        </a:p>
      </dsp:txBody>
      <dsp:txXfrm>
        <a:off x="14029" y="14029"/>
        <a:ext cx="4273638" cy="535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0BE6C-A5AB-4B77-9FA2-F1AAA9FA460E}">
      <dsp:nvSpPr>
        <dsp:cNvPr id="0" name=""/>
        <dsp:cNvSpPr/>
      </dsp:nvSpPr>
      <dsp:spPr>
        <a:xfrm>
          <a:off x="877892" y="67491"/>
          <a:ext cx="1296001" cy="1296001"/>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US" sz="1250" b="1" kern="1200" dirty="0">
              <a:latin typeface="Yu Gothic Medium" panose="020B0500000000000000" pitchFamily="34" charset="-128"/>
              <a:ea typeface="Yu Gothic Medium" panose="020B0500000000000000" pitchFamily="34" charset="-128"/>
            </a:rPr>
            <a:t>Cannabis based Health Care</a:t>
          </a:r>
          <a:endParaRPr lang="en-US" sz="1250" kern="1200" dirty="0">
            <a:latin typeface="Yu Gothic Medium" panose="020B0500000000000000" pitchFamily="34" charset="-128"/>
            <a:ea typeface="Yu Gothic Medium" panose="020B0500000000000000" pitchFamily="34" charset="-128"/>
          </a:endParaRPr>
        </a:p>
      </dsp:txBody>
      <dsp:txXfrm>
        <a:off x="1067687" y="257286"/>
        <a:ext cx="916411" cy="916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A102A-D6D5-4C18-87B4-BD5A8F886E67}">
      <dsp:nvSpPr>
        <dsp:cNvPr id="0" name=""/>
        <dsp:cNvSpPr/>
      </dsp:nvSpPr>
      <dsp:spPr>
        <a:xfrm>
          <a:off x="138805" y="111525"/>
          <a:ext cx="1296005" cy="1296005"/>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Yu Gothic Medium" panose="020B0500000000000000" pitchFamily="34" charset="-128"/>
              <a:ea typeface="Yu Gothic Medium" panose="020B0500000000000000" pitchFamily="34" charset="-128"/>
              <a:cs typeface="+mn-cs"/>
            </a:rPr>
            <a:t>Oral Care</a:t>
          </a:r>
        </a:p>
      </dsp:txBody>
      <dsp:txXfrm>
        <a:off x="328601" y="301321"/>
        <a:ext cx="916413" cy="916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276071" y="708"/>
          <a:ext cx="2077602" cy="2077602"/>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2400" b="1" kern="1200" dirty="0">
              <a:solidFill>
                <a:prstClr val="white"/>
              </a:solidFill>
              <a:latin typeface="Yu Gothic Medium" panose="020B0500000000000000" pitchFamily="34" charset="-128"/>
              <a:ea typeface="Yu Gothic Medium" panose="020B0500000000000000" pitchFamily="34" charset="-128"/>
              <a:cs typeface="+mn-cs"/>
            </a:rPr>
            <a:t>Pharma</a:t>
          </a:r>
        </a:p>
      </dsp:txBody>
      <dsp:txXfrm>
        <a:off x="580329" y="304966"/>
        <a:ext cx="1469086" cy="1469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887594" y="209231"/>
          <a:ext cx="1143571"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Wound</a:t>
          </a:r>
          <a:br>
            <a:rPr lang="en-US" sz="1300" b="1" kern="1200" dirty="0">
              <a:solidFill>
                <a:prstClr val="white"/>
              </a:solidFill>
              <a:latin typeface="Yu Gothic Medium" panose="020B0500000000000000" pitchFamily="34" charset="-128"/>
              <a:ea typeface="Yu Gothic Medium" panose="020B0500000000000000" pitchFamily="34" charset="-128"/>
              <a:cs typeface="+mn-cs"/>
            </a:rPr>
          </a:br>
          <a:r>
            <a:rPr lang="en-US" sz="1300" b="1" kern="1200" dirty="0">
              <a:solidFill>
                <a:prstClr val="white"/>
              </a:solidFill>
              <a:latin typeface="Yu Gothic Medium" panose="020B0500000000000000" pitchFamily="34" charset="-128"/>
              <a:ea typeface="Yu Gothic Medium" panose="020B0500000000000000" pitchFamily="34" charset="-128"/>
              <a:cs typeface="+mn-cs"/>
            </a:rPr>
            <a:t>Care</a:t>
          </a:r>
        </a:p>
      </dsp:txBody>
      <dsp:txXfrm>
        <a:off x="1055066" y="362122"/>
        <a:ext cx="808627" cy="738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915527" y="210265"/>
          <a:ext cx="1164002"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Oncology Support</a:t>
          </a:r>
        </a:p>
      </dsp:txBody>
      <dsp:txXfrm>
        <a:off x="1085991" y="363156"/>
        <a:ext cx="823074" cy="738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710444" y="200568"/>
          <a:ext cx="1239699"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Women’s Health</a:t>
          </a:r>
        </a:p>
      </dsp:txBody>
      <dsp:txXfrm>
        <a:off x="891994" y="353459"/>
        <a:ext cx="876599" cy="73822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1440" tIns="45720" rIns="91440" bIns="45720" rtlCol="0"/>
          <a:lstStyle>
            <a:lvl1pPr algn="r">
              <a:defRPr sz="1200"/>
            </a:lvl1pPr>
          </a:lstStyle>
          <a:p>
            <a:fld id="{17567DF2-7EFF-D74E-8101-6CC35C5A8C05}" type="datetimeFigureOut">
              <a:rPr lang="en-US" smtClean="0"/>
              <a:t>12/4/2017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2" y="8829969"/>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1440" tIns="45720" rIns="91440" bIns="45720" rtlCol="0" anchor="b"/>
          <a:lstStyle>
            <a:lvl1pPr algn="r">
              <a:defRPr sz="1200"/>
            </a:lvl1pPr>
          </a:lstStyle>
          <a:p>
            <a:fld id="{2C67F833-6C17-D643-9B6B-854AC469B118}" type="slidenum">
              <a:rPr lang="en-US" smtClean="0"/>
              <a:t>‹#›</a:t>
            </a:fld>
            <a:endParaRPr lang="en-US" dirty="0"/>
          </a:p>
        </p:txBody>
      </p:sp>
    </p:spTree>
    <p:extLst>
      <p:ext uri="{BB962C8B-B14F-4D97-AF65-F5344CB8AC3E}">
        <p14:creationId xmlns:p14="http://schemas.microsoft.com/office/powerpoint/2010/main" val="4182283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7F833-6C17-D643-9B6B-854AC469B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86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11</a:t>
            </a:fld>
            <a:endParaRPr lang="en-US" dirty="0"/>
          </a:p>
        </p:txBody>
      </p:sp>
    </p:spTree>
    <p:extLst>
      <p:ext uri="{BB962C8B-B14F-4D97-AF65-F5344CB8AC3E}">
        <p14:creationId xmlns:p14="http://schemas.microsoft.com/office/powerpoint/2010/main" val="74466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7F833-6C17-D643-9B6B-854AC469B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80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14</a:t>
            </a:fld>
            <a:endParaRPr lang="en-US" dirty="0"/>
          </a:p>
        </p:txBody>
      </p:sp>
    </p:spTree>
    <p:extLst>
      <p:ext uri="{BB962C8B-B14F-4D97-AF65-F5344CB8AC3E}">
        <p14:creationId xmlns:p14="http://schemas.microsoft.com/office/powerpoint/2010/main" val="41684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2</a:t>
            </a:fld>
            <a:endParaRPr lang="en-US" dirty="0"/>
          </a:p>
        </p:txBody>
      </p:sp>
    </p:spTree>
    <p:extLst>
      <p:ext uri="{BB962C8B-B14F-4D97-AF65-F5344CB8AC3E}">
        <p14:creationId xmlns:p14="http://schemas.microsoft.com/office/powerpoint/2010/main" val="18560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739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4</a:t>
            </a:fld>
            <a:endParaRPr lang="en-US" dirty="0"/>
          </a:p>
        </p:txBody>
      </p:sp>
    </p:spTree>
    <p:extLst>
      <p:ext uri="{BB962C8B-B14F-4D97-AF65-F5344CB8AC3E}">
        <p14:creationId xmlns:p14="http://schemas.microsoft.com/office/powerpoint/2010/main" val="197396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736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7</a:t>
            </a:fld>
            <a:endParaRPr lang="en-US" dirty="0"/>
          </a:p>
        </p:txBody>
      </p:sp>
    </p:spTree>
    <p:extLst>
      <p:ext uri="{BB962C8B-B14F-4D97-AF65-F5344CB8AC3E}">
        <p14:creationId xmlns:p14="http://schemas.microsoft.com/office/powerpoint/2010/main" val="32213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8</a:t>
            </a:fld>
            <a:endParaRPr lang="en-US" dirty="0"/>
          </a:p>
        </p:txBody>
      </p:sp>
    </p:spTree>
    <p:extLst>
      <p:ext uri="{BB962C8B-B14F-4D97-AF65-F5344CB8AC3E}">
        <p14:creationId xmlns:p14="http://schemas.microsoft.com/office/powerpoint/2010/main" val="335995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86B41C"/>
              </a:solidFill>
              <a:latin typeface="Yu Gothic Medium" panose="020B0500000000000000" pitchFamily="34" charset="-128"/>
              <a:ea typeface="Yu Gothic Medium" panose="020B0500000000000000" pitchFamily="34" charset="-128"/>
            </a:endParaRPr>
          </a:p>
        </p:txBody>
      </p:sp>
      <p:sp>
        <p:nvSpPr>
          <p:cNvPr id="4" name="Slide Number Placeholder 3"/>
          <p:cNvSpPr>
            <a:spLocks noGrp="1"/>
          </p:cNvSpPr>
          <p:nvPr>
            <p:ph type="sldNum" sz="quarter" idx="10"/>
          </p:nvPr>
        </p:nvSpPr>
        <p:spPr/>
        <p:txBody>
          <a:bodyPr/>
          <a:lstStyle/>
          <a:p>
            <a:fld id="{2C67F833-6C17-D643-9B6B-854AC469B118}" type="slidenum">
              <a:rPr lang="en-US" smtClean="0"/>
              <a:t>9</a:t>
            </a:fld>
            <a:endParaRPr lang="en-US" dirty="0"/>
          </a:p>
        </p:txBody>
      </p:sp>
    </p:spTree>
    <p:extLst>
      <p:ext uri="{BB962C8B-B14F-4D97-AF65-F5344CB8AC3E}">
        <p14:creationId xmlns:p14="http://schemas.microsoft.com/office/powerpoint/2010/main" val="199612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10</a:t>
            </a:fld>
            <a:endParaRPr lang="en-US" dirty="0"/>
          </a:p>
        </p:txBody>
      </p:sp>
    </p:spTree>
    <p:extLst>
      <p:ext uri="{BB962C8B-B14F-4D97-AF65-F5344CB8AC3E}">
        <p14:creationId xmlns:p14="http://schemas.microsoft.com/office/powerpoint/2010/main" val="187025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9.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96325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586530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E5C3BEE-C6B0-495E-B259-8D653F68A5E7}"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8077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95844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424734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386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25264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40950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45578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88926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51452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153819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 name="Picture 4">
            <a:extLst>
              <a:ext uri="{FF2B5EF4-FFF2-40B4-BE49-F238E27FC236}">
                <a16:creationId xmlns:a16="http://schemas.microsoft.com/office/drawing/2014/main" id="{527BFD08-B168-4D10-8356-8CFA5D00D57E}"/>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56BAFB04-C857-4CF2-9B3B-A6BD464E5CCA}"/>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92616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7478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142245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98631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168139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392183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27950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848591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1484975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48759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403973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000208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82834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780642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90334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682839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533728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757537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469888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97888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702394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3841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143879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779290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4271434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855439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4230649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21862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051688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103319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184676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536162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5172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38531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1598121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4271903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249809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950055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697150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261570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443738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85661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pic>
        <p:nvPicPr>
          <p:cNvPr id="6" name="Picture 5">
            <a:extLst>
              <a:ext uri="{FF2B5EF4-FFF2-40B4-BE49-F238E27FC236}">
                <a16:creationId xmlns:a16="http://schemas.microsoft.com/office/drawing/2014/main" id="{76C2C468-1BED-4F47-8F1A-CB2056C59FEF}"/>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8" name="Slide Number Placeholder 5">
            <a:extLst>
              <a:ext uri="{FF2B5EF4-FFF2-40B4-BE49-F238E27FC236}">
                <a16:creationId xmlns:a16="http://schemas.microsoft.com/office/drawing/2014/main" id="{F9DAB806-50A1-4323-8B27-828607D25E37}"/>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660571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77455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995785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853027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95028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007651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339470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833102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74049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66432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4683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341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pic>
        <p:nvPicPr>
          <p:cNvPr id="8" name="Picture 7">
            <a:extLst>
              <a:ext uri="{FF2B5EF4-FFF2-40B4-BE49-F238E27FC236}">
                <a16:creationId xmlns:a16="http://schemas.microsoft.com/office/drawing/2014/main" id="{A560C727-B566-4900-9DF9-B67CE2E4469F}"/>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D3A814CF-5782-418C-9A5B-B7C67885756D}"/>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54121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5" name="Picture 4">
            <a:extLst>
              <a:ext uri="{FF2B5EF4-FFF2-40B4-BE49-F238E27FC236}">
                <a16:creationId xmlns:a16="http://schemas.microsoft.com/office/drawing/2014/main" id="{435E3C44-3661-4903-ACD0-FBE6EF4DA217}"/>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ADBF7D5B-3B75-41CB-8E64-9BF6EBD76715}"/>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1033648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703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54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1203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780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220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614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297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934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500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33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511264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pic>
        <p:nvPicPr>
          <p:cNvPr id="6" name="Picture 5">
            <a:extLst>
              <a:ext uri="{FF2B5EF4-FFF2-40B4-BE49-F238E27FC236}">
                <a16:creationId xmlns:a16="http://schemas.microsoft.com/office/drawing/2014/main" id="{2194CB61-6EE8-473E-9F3B-86D1B39B18F8}"/>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7" name="Slide Number Placeholder 5">
            <a:extLst>
              <a:ext uri="{FF2B5EF4-FFF2-40B4-BE49-F238E27FC236}">
                <a16:creationId xmlns:a16="http://schemas.microsoft.com/office/drawing/2014/main" id="{FC95411F-E241-425C-BE85-58805948D83D}"/>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1155523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196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966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723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136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915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4969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9210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102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87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4186287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3B68961-E72F-457E-88E7-B4DC72ED7134}"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756675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8E678AA-2F54-44D7-833C-6557902C04A6}" type="datetime1">
              <a:rPr lang="en-US" smtClean="0"/>
              <a:t>12/4/2017</a:t>
            </a:fld>
            <a:endParaRPr lang="en-US" dirty="0"/>
          </a:p>
        </p:txBody>
      </p:sp>
      <p:graphicFrame>
        <p:nvGraphicFramePr>
          <p:cNvPr id="7" name="Object 6"/>
          <p:cNvGraphicFramePr>
            <a:graphicFrameLocks noChangeAspect="1"/>
          </p:cNvGraphicFramePr>
          <p:nvPr userDrawn="1">
            <p:extLst/>
          </p:nvPr>
        </p:nvGraphicFramePr>
        <p:xfrm>
          <a:off x="8033015" y="6335651"/>
          <a:ext cx="653785" cy="300100"/>
        </p:xfrm>
        <a:graphic>
          <a:graphicData uri="http://schemas.openxmlformats.org/presentationml/2006/ole">
            <mc:AlternateContent xmlns:mc="http://schemas.openxmlformats.org/markup-compatibility/2006">
              <mc:Choice xmlns:v="urn:schemas-microsoft-com:vml" Requires="v">
                <p:oleObj spid="_x0000_s33795" r:id="rId3" imgW="3010320" imgH="1971950" progId="">
                  <p:embed/>
                </p:oleObj>
              </mc:Choice>
              <mc:Fallback>
                <p:oleObj r:id="rId3" imgW="3010320" imgH="1971950" progId="">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r="-1334" b="26530"/>
                      <a:stretch>
                        <a:fillRect/>
                      </a:stretch>
                    </p:blipFill>
                    <p:spPr bwMode="auto">
                      <a:xfrm>
                        <a:off x="8033015" y="6335651"/>
                        <a:ext cx="653785" cy="300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2480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7019D53-AAC1-46D7-BE74-735BBA93C6AB}"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838368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0B6EB659-7703-4B1B-9EB8-34F4CB8F7C81}"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850763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4101935-5C25-4B15-AEBD-8389ACCBF644}" type="datetime1">
              <a:rPr lang="en-US" smtClean="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40430390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44513F90-DABF-4EAE-826B-68A82A41429F}" type="datetime1">
              <a:rPr lang="en-US" smtClean="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2389655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9669B-D981-49F4-A06C-3E2DD0419271}" type="datetime1">
              <a:rPr lang="en-US" smtClean="0"/>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94552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5EC428E-C0BE-4EA9-8C9D-1DD69BF87C7F}"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93434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4AAFA3A-48BC-49CC-BDF3-5AE78327DE16}"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503066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FF5C4E9-BAC8-4B92-A196-79BEFBA2F1A3}"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94533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183633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032CD-91E3-9D45-82DB-16B29E165671}" type="slidenum">
              <a:rPr lang="en-US" smtClean="0"/>
              <a:t>‹#›</a:t>
            </a:fld>
            <a:endParaRPr lang="en-US" dirty="0"/>
          </a:p>
        </p:txBody>
      </p:sp>
    </p:spTree>
    <p:extLst>
      <p:ext uri="{BB962C8B-B14F-4D97-AF65-F5344CB8AC3E}">
        <p14:creationId xmlns:p14="http://schemas.microsoft.com/office/powerpoint/2010/main" val="304617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34"/>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A394-52FA-BB4A-A116-96AB2DC51D93}" type="slidenum">
              <a:rPr lang="en-US" smtClean="0"/>
              <a:t>‹#›</a:t>
            </a:fld>
            <a:endParaRPr lang="en-US" dirty="0"/>
          </a:p>
        </p:txBody>
      </p:sp>
    </p:spTree>
    <p:extLst>
      <p:ext uri="{BB962C8B-B14F-4D97-AF65-F5344CB8AC3E}">
        <p14:creationId xmlns:p14="http://schemas.microsoft.com/office/powerpoint/2010/main" val="3698220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4249-C7C8-BB40-9D8A-2CF6FAE36BF9}" type="slidenum">
              <a:rPr lang="en-US" smtClean="0"/>
              <a:t>‹#›</a:t>
            </a:fld>
            <a:endParaRPr lang="en-US" dirty="0"/>
          </a:p>
        </p:txBody>
      </p:sp>
    </p:spTree>
    <p:extLst>
      <p:ext uri="{BB962C8B-B14F-4D97-AF65-F5344CB8AC3E}">
        <p14:creationId xmlns:p14="http://schemas.microsoft.com/office/powerpoint/2010/main" val="273139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7FCE5-CEE9-4A99-AEFE-3ECA49D47F42}" type="slidenum">
              <a:rPr lang="en-US" smtClean="0"/>
              <a:t>‹#›</a:t>
            </a:fld>
            <a:endParaRPr lang="en-US" dirty="0"/>
          </a:p>
        </p:txBody>
      </p:sp>
    </p:spTree>
    <p:extLst>
      <p:ext uri="{BB962C8B-B14F-4D97-AF65-F5344CB8AC3E}">
        <p14:creationId xmlns:p14="http://schemas.microsoft.com/office/powerpoint/2010/main" val="123803839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28771004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41255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55832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E38F9-FB39-4DD9-8C50-C4161791D7CB}" type="datetime1">
              <a:rPr lang="en-US" smtClean="0"/>
              <a:t>12/4/2017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51089135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1.xml"/><Relationship Id="rId7" Type="http://schemas.openxmlformats.org/officeDocument/2006/relationships/image" Target="../media/image10.jpg"/><Relationship Id="rId2" Type="http://schemas.openxmlformats.org/officeDocument/2006/relationships/slideLayout" Target="../slideLayouts/slideLayout58.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mailto:jtalley@izunpharma.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mailto:wzlevine@izunpharm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image" Target="../media/image6.pn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5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3BC968-E064-4383-A0E3-5FE2AD0EA903}"/>
              </a:ext>
            </a:extLst>
          </p:cNvPr>
          <p:cNvSpPr txBox="1"/>
          <p:nvPr/>
        </p:nvSpPr>
        <p:spPr>
          <a:xfrm>
            <a:off x="1199268" y="2742569"/>
            <a:ext cx="6906828" cy="261610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rPr>
              <a:t>Unique botanically-based pharmaceutical  solutions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0"/>
                </a:solidFill>
                <a:effectLst/>
                <a:uLnTx/>
                <a:uFillTx/>
                <a:latin typeface="Yu Gothic UI" panose="020B0500000000000000" pitchFamily="34" charset="-128"/>
                <a:ea typeface="Yu Gothic UI" panose="020B0500000000000000" pitchFamily="34" charset="-128"/>
                <a:cs typeface="+mn-cs"/>
              </a:rPr>
              <a:t>CORPORATE PRESENTATION</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p:txBody>
      </p:sp>
      <p:sp>
        <p:nvSpPr>
          <p:cNvPr id="3" name="TextBox 2"/>
          <p:cNvSpPr txBox="1"/>
          <p:nvPr/>
        </p:nvSpPr>
        <p:spPr>
          <a:xfrm>
            <a:off x="3392129" y="181715"/>
            <a:ext cx="547656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90"/>
                </a:solidFill>
                <a:effectLst/>
                <a:uLnTx/>
                <a:uFillTx/>
                <a:latin typeface="Yu Gothic UI" panose="020B0500000000000000" pitchFamily="34" charset="-128"/>
                <a:ea typeface="Yu Gothic UI" panose="020B0500000000000000" pitchFamily="34" charset="-128"/>
                <a:cs typeface="+mn-cs"/>
              </a:rPr>
              <a:t>Pharmaceuticals</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2A8EA13-F0D1-411B-BBD2-ABBFA6815C2F}"/>
              </a:ext>
            </a:extLst>
          </p:cNvPr>
          <p:cNvPicPr>
            <a:picLocks noChangeAspect="1"/>
          </p:cNvPicPr>
          <p:nvPr/>
        </p:nvPicPr>
        <p:blipFill rotWithShape="1">
          <a:blip r:embed="rId4"/>
          <a:srcRect b="17804"/>
          <a:stretch/>
        </p:blipFill>
        <p:spPr>
          <a:xfrm>
            <a:off x="1393234" y="106277"/>
            <a:ext cx="1850186" cy="998768"/>
          </a:xfrm>
          <a:prstGeom prst="rect">
            <a:avLst/>
          </a:prstGeom>
        </p:spPr>
      </p:pic>
      <p:sp>
        <p:nvSpPr>
          <p:cNvPr id="6" name="TextBox 5"/>
          <p:cNvSpPr txBox="1"/>
          <p:nvPr/>
        </p:nvSpPr>
        <p:spPr>
          <a:xfrm>
            <a:off x="7879975" y="6260912"/>
            <a:ext cx="12368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0"/>
                </a:solidFill>
                <a:effectLst/>
                <a:uLnTx/>
                <a:uFillTx/>
                <a:latin typeface="Yu Gothic UI Semibold" panose="020B0700000000000000" pitchFamily="34" charset="-128"/>
                <a:ea typeface="Yu Gothic UI Semibold" panose="020B0700000000000000" pitchFamily="34" charset="-128"/>
                <a:cs typeface="+mn-cs"/>
              </a:rPr>
              <a:t>Q4 2017</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41266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228600" y="1023028"/>
            <a:ext cx="8686800" cy="53126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IOC has developed the only topical Oral Care system that both reduces inflammation and promotes gum repair.</a:t>
            </a:r>
          </a:p>
          <a:p>
            <a:pPr marL="0" indent="0" algn="ctr">
              <a:lnSpc>
                <a:spcPct val="110000"/>
              </a:lnSpc>
              <a:spcBef>
                <a:spcPts val="0"/>
              </a:spcBef>
              <a:buNone/>
            </a:pPr>
            <a:endParaRPr lang="en-US" sz="24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This breakthrough approach for the treatment of periodontal disease has the potential to revolutionize the dental market.</a:t>
            </a:r>
          </a:p>
          <a:p>
            <a:pPr marL="0" indent="0">
              <a:lnSpc>
                <a:spcPct val="110000"/>
              </a:lnSpc>
              <a:spcBef>
                <a:spcPts val="0"/>
              </a:spcBef>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Periodontitis affects more than 50% of the adult population in the US and EU*.</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This therapeutic area has not seen the introduction of any new preventive products in the last 30 years.</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IOC products are approved by both the FDA and the EMA.</a:t>
            </a:r>
            <a:b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br>
            <a:endPar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*Source: US CDC July 2015 </a:t>
            </a:r>
          </a:p>
          <a:p>
            <a:pPr lvl="1">
              <a:lnSpc>
                <a:spcPct val="110000"/>
              </a:lnSpc>
              <a:buClr>
                <a:schemeClr val="bg1"/>
              </a:buClr>
              <a:buFont typeface="Wingdings" panose="05000000000000000000" pitchFamily="2" charset="2"/>
              <a:buChar char="q"/>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74839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Izun Oral Care (IOC)</a:t>
            </a:r>
          </a:p>
        </p:txBody>
      </p:sp>
      <p:sp>
        <p:nvSpPr>
          <p:cNvPr id="4" name="Slide Number Placeholder 3">
            <a:extLst>
              <a:ext uri="{FF2B5EF4-FFF2-40B4-BE49-F238E27FC236}">
                <a16:creationId xmlns:a16="http://schemas.microsoft.com/office/drawing/2014/main" id="{2A19AB6E-5355-4308-9615-9AC52FBDC62E}"/>
              </a:ext>
            </a:extLst>
          </p:cNvPr>
          <p:cNvSpPr>
            <a:spLocks noGrp="1"/>
          </p:cNvSpPr>
          <p:nvPr>
            <p:ph type="sldNum" sz="quarter" idx="12"/>
          </p:nvPr>
        </p:nvSpPr>
        <p:spPr/>
        <p:txBody>
          <a:bodyPr/>
          <a:lstStyle/>
          <a:p>
            <a:fld id="{13FF7455-CA1A-6C41-8099-233D9D11864A}" type="slidenum">
              <a:rPr lang="en-US" smtClean="0"/>
              <a:pPr/>
              <a:t>10</a:t>
            </a:fld>
            <a:endParaRPr lang="en-US" dirty="0"/>
          </a:p>
        </p:txBody>
      </p:sp>
    </p:spTree>
    <p:extLst>
      <p:ext uri="{BB962C8B-B14F-4D97-AF65-F5344CB8AC3E}">
        <p14:creationId xmlns:p14="http://schemas.microsoft.com/office/powerpoint/2010/main" val="36143936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107302" y="1210234"/>
            <a:ext cx="8929396" cy="48476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Pharmaceuticals’ unique technology platform provides a strong technical foundation to revolutionize the Cannabis market.</a:t>
            </a:r>
          </a:p>
          <a:p>
            <a:pPr marL="0" indent="0">
              <a:lnSpc>
                <a:spcPct val="110000"/>
              </a:lnSpc>
              <a:spcBef>
                <a:spcPts val="0"/>
              </a:spcBef>
              <a:buNone/>
            </a:pPr>
            <a:endParaRPr lang="en-US" sz="8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CannRx is focusing on three separate aspects of the cannabis market:</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FDA approved Rx products (for CINV and for Cachexia)</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unique clinically tested products for the</a:t>
            </a:r>
            <a:b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medical marijuana industry (sleep, pain, Parkinson’s, etc.)</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the Cannabis Reactor, a novel extraction and drug delivery technology to optimize and deliver accurate, controlled dosing of Cannabis-based products with unprecedented improvements in yields.</a:t>
            </a:r>
          </a:p>
          <a:p>
            <a:pPr marL="457200" lvl="1" indent="0">
              <a:lnSpc>
                <a:spcPct val="110000"/>
              </a:lnSpc>
              <a:buClr>
                <a:schemeClr val="bg1"/>
              </a:buClr>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lvl="1">
              <a:lnSpc>
                <a:spcPct val="110000"/>
              </a:lnSpc>
              <a:buClr>
                <a:schemeClr val="bg1"/>
              </a:buClr>
              <a:buFont typeface="Wingdings" panose="05000000000000000000" pitchFamily="2" charset="2"/>
              <a:buChar char="q"/>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p:txBody>
      </p:sp>
      <p:sp>
        <p:nvSpPr>
          <p:cNvPr id="2" name="Title 1"/>
          <p:cNvSpPr>
            <a:spLocks noGrp="1"/>
          </p:cNvSpPr>
          <p:nvPr>
            <p:ph type="title"/>
          </p:nvPr>
        </p:nvSpPr>
        <p:spPr>
          <a:xfrm>
            <a:off x="463924" y="274638"/>
            <a:ext cx="8229600" cy="101628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CannRx Technology</a:t>
            </a:r>
          </a:p>
        </p:txBody>
      </p:sp>
      <p:sp>
        <p:nvSpPr>
          <p:cNvPr id="4" name="Slide Number Placeholder 3">
            <a:extLst>
              <a:ext uri="{FF2B5EF4-FFF2-40B4-BE49-F238E27FC236}">
                <a16:creationId xmlns:a16="http://schemas.microsoft.com/office/drawing/2014/main" id="{C5021925-6938-4BFB-9CCB-B84B27EBDE45}"/>
              </a:ext>
            </a:extLst>
          </p:cNvPr>
          <p:cNvSpPr>
            <a:spLocks noGrp="1"/>
          </p:cNvSpPr>
          <p:nvPr>
            <p:ph type="sldNum" sz="quarter" idx="12"/>
          </p:nvPr>
        </p:nvSpPr>
        <p:spPr/>
        <p:txBody>
          <a:bodyPr/>
          <a:lstStyle/>
          <a:p>
            <a:fld id="{13FF7455-CA1A-6C41-8099-233D9D11864A}" type="slidenum">
              <a:rPr lang="en-US" smtClean="0"/>
              <a:pPr/>
              <a:t>11</a:t>
            </a:fld>
            <a:endParaRPr lang="en-US" dirty="0"/>
          </a:p>
        </p:txBody>
      </p:sp>
    </p:spTree>
    <p:extLst>
      <p:ext uri="{BB962C8B-B14F-4D97-AF65-F5344CB8AC3E}">
        <p14:creationId xmlns:p14="http://schemas.microsoft.com/office/powerpoint/2010/main" val="93458464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3174"/>
          </a:xfrm>
        </p:spPr>
        <p:txBody>
          <a:bodyPr>
            <a:norm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Business Strategy</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lnSpcReduction="10000"/>
          </a:bodyPr>
          <a:lstStyle/>
          <a:p>
            <a:pPr marL="0" indent="0">
              <a:lnSpc>
                <a:spcPct val="110000"/>
              </a:lnSpc>
              <a:spcBef>
                <a:spcPts val="0"/>
              </a:spcBef>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intends to:</a:t>
            </a:r>
          </a:p>
          <a:p>
            <a:pPr marL="0" indent="0">
              <a:lnSpc>
                <a:spcPct val="110000"/>
              </a:lnSpc>
              <a:spcBef>
                <a:spcPts val="0"/>
              </a:spcBef>
              <a:buNone/>
            </a:pPr>
            <a:endParaRPr lang="en-US" sz="8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Focus resources on Oncology support and VVA and, once FDA approvals are achieved, build dedicated direct/indirect sales channels (license products outside North America)</a:t>
            </a: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Monetize/license/spin off non-core business segments in non-dilutive transactions</a:t>
            </a: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Control the core technology for all segments</a:t>
            </a:r>
          </a:p>
          <a:p>
            <a:pPr marL="93662" lvl="1" indent="0">
              <a:lnSpc>
                <a:spcPct val="110000"/>
              </a:lnSpc>
              <a:buClr>
                <a:schemeClr val="bg1"/>
              </a:buClr>
              <a:buNone/>
            </a:pPr>
            <a:endPar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93662" lvl="1" indent="0">
              <a:lnSpc>
                <a:spcPct val="110000"/>
              </a:lnSpc>
              <a:buClr>
                <a:schemeClr val="bg1"/>
              </a:buClr>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Our current plan is to manufacture the bulk active ingredients.</a:t>
            </a:r>
          </a:p>
        </p:txBody>
      </p:sp>
      <p:sp>
        <p:nvSpPr>
          <p:cNvPr id="4" name="Slide Number Placeholder 3">
            <a:extLst>
              <a:ext uri="{FF2B5EF4-FFF2-40B4-BE49-F238E27FC236}">
                <a16:creationId xmlns:a16="http://schemas.microsoft.com/office/drawing/2014/main" id="{007498CC-D193-4331-A6FC-A4A8E2A675E5}"/>
              </a:ext>
            </a:extLst>
          </p:cNvPr>
          <p:cNvSpPr>
            <a:spLocks noGrp="1"/>
          </p:cNvSpPr>
          <p:nvPr>
            <p:ph type="sldNum" sz="quarter" idx="12"/>
          </p:nvPr>
        </p:nvSpPr>
        <p:spPr/>
        <p:txBody>
          <a:bodyPr/>
          <a:lstStyle/>
          <a:p>
            <a:fld id="{13FF7455-CA1A-6C41-8099-233D9D11864A}" type="slidenum">
              <a:rPr lang="en-US" smtClean="0"/>
              <a:pPr/>
              <a:t>12</a:t>
            </a:fld>
            <a:endParaRPr lang="en-US" dirty="0"/>
          </a:p>
        </p:txBody>
      </p:sp>
    </p:spTree>
    <p:extLst>
      <p:ext uri="{BB962C8B-B14F-4D97-AF65-F5344CB8AC3E}">
        <p14:creationId xmlns:p14="http://schemas.microsoft.com/office/powerpoint/2010/main" val="278111174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729692" y="1144830"/>
            <a:ext cx="7684617" cy="6296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fontAlgn="auto">
              <a:lnSpc>
                <a:spcPct val="110000"/>
              </a:lnSpc>
              <a:spcBef>
                <a:spcPts val="0"/>
              </a:spcBef>
              <a:spcAft>
                <a:spcPts val="0"/>
              </a:spcAft>
              <a:buClrTx/>
              <a:buSzTx/>
              <a:buNone/>
              <a:tabLst/>
              <a:defRPr/>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Meet the professionals who are delivering success</a:t>
            </a:r>
          </a:p>
        </p:txBody>
      </p:sp>
      <p:sp>
        <p:nvSpPr>
          <p:cNvPr id="2" name="Title 1"/>
          <p:cNvSpPr>
            <a:spLocks noGrp="1"/>
          </p:cNvSpPr>
          <p:nvPr>
            <p:ph type="title"/>
          </p:nvPr>
        </p:nvSpPr>
        <p:spPr>
          <a:xfrm>
            <a:off x="457200" y="274638"/>
            <a:ext cx="8229600" cy="843937"/>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Management</a:t>
            </a:r>
            <a:r>
              <a:rPr lang="en-US" b="1" dirty="0">
                <a:solidFill>
                  <a:srgbClr val="FF0000"/>
                </a:solidFill>
                <a:latin typeface="Yu Gothic Medium" panose="020B0500000000000000" pitchFamily="34" charset="-128"/>
                <a:ea typeface="Yu Gothic Medium" panose="020B0500000000000000" pitchFamily="34" charset="-128"/>
              </a:rPr>
              <a:t> </a:t>
            </a:r>
            <a:r>
              <a:rPr lang="en-US" b="1" dirty="0">
                <a:solidFill>
                  <a:schemeClr val="accent3">
                    <a:lumMod val="75000"/>
                  </a:schemeClr>
                </a:solidFill>
                <a:latin typeface="Yu Gothic Medium" panose="020B0500000000000000" pitchFamily="34" charset="-128"/>
                <a:ea typeface="Yu Gothic Medium" panose="020B0500000000000000" pitchFamily="34" charset="-128"/>
              </a:rPr>
              <a:t>Team</a:t>
            </a:r>
          </a:p>
        </p:txBody>
      </p:sp>
      <p:pic>
        <p:nvPicPr>
          <p:cNvPr id="5" name="Picture 3" descr="C:\Users\Talley Family\AppData\Local\Microsoft\Windows\Temporary Internet Files\Content.Outlook\RV34N8H0\eh photo.jpg">
            <a:extLst>
              <a:ext uri="{FF2B5EF4-FFF2-40B4-BE49-F238E27FC236}">
                <a16:creationId xmlns:a16="http://schemas.microsoft.com/office/drawing/2014/main" id="{FCDDE611-AAEA-4AA7-9DEC-EE51DA0FBB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519" y="1750691"/>
            <a:ext cx="137955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9000D3F-DCC1-46DD-B1BD-F25138DC31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01" r="26156" b="55967"/>
          <a:stretch/>
        </p:blipFill>
        <p:spPr bwMode="auto">
          <a:xfrm>
            <a:off x="606528" y="4233379"/>
            <a:ext cx="1310802" cy="180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C3958B7-3A00-4592-A764-45D3A20EAE0D}"/>
              </a:ext>
            </a:extLst>
          </p:cNvPr>
          <p:cNvSpPr/>
          <p:nvPr/>
        </p:nvSpPr>
        <p:spPr>
          <a:xfrm>
            <a:off x="3146063" y="3496857"/>
            <a:ext cx="2647726"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William Z. Levine, DDS</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Executive Chairman and Founder</a:t>
            </a:r>
          </a:p>
        </p:txBody>
      </p:sp>
      <p:sp>
        <p:nvSpPr>
          <p:cNvPr id="12" name="Rectangle 11">
            <a:extLst>
              <a:ext uri="{FF2B5EF4-FFF2-40B4-BE49-F238E27FC236}">
                <a16:creationId xmlns:a16="http://schemas.microsoft.com/office/drawing/2014/main" id="{0DC544F4-648C-49C3-B60E-8CEF08CC60B4}"/>
              </a:ext>
            </a:extLst>
          </p:cNvPr>
          <p:cNvSpPr/>
          <p:nvPr/>
        </p:nvSpPr>
        <p:spPr>
          <a:xfrm>
            <a:off x="564856" y="3496857"/>
            <a:ext cx="1352473"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Jack V. Talley</a:t>
            </a:r>
          </a:p>
          <a:p>
            <a:pPr>
              <a:defRPr/>
            </a:pP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CEO</a:t>
            </a:r>
          </a:p>
        </p:txBody>
      </p:sp>
      <p:sp>
        <p:nvSpPr>
          <p:cNvPr id="13" name="Rectangle 12">
            <a:extLst>
              <a:ext uri="{FF2B5EF4-FFF2-40B4-BE49-F238E27FC236}">
                <a16:creationId xmlns:a16="http://schemas.microsoft.com/office/drawing/2014/main" id="{238B3037-2FE8-43F6-9004-6C4F07B4BA71}"/>
              </a:ext>
            </a:extLst>
          </p:cNvPr>
          <p:cNvSpPr/>
          <p:nvPr/>
        </p:nvSpPr>
        <p:spPr>
          <a:xfrm>
            <a:off x="6309229" y="3550691"/>
            <a:ext cx="1980664" cy="6771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Elliot F. Hahn,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Vice Chairman &amp; Executive Director </a:t>
            </a:r>
          </a:p>
        </p:txBody>
      </p:sp>
      <p:sp>
        <p:nvSpPr>
          <p:cNvPr id="14" name="Rectangle 13">
            <a:extLst>
              <a:ext uri="{FF2B5EF4-FFF2-40B4-BE49-F238E27FC236}">
                <a16:creationId xmlns:a16="http://schemas.microsoft.com/office/drawing/2014/main" id="{35ADE494-BEB1-44BB-A79C-BB6C152D3F71}"/>
              </a:ext>
            </a:extLst>
          </p:cNvPr>
          <p:cNvSpPr/>
          <p:nvPr/>
        </p:nvSpPr>
        <p:spPr>
          <a:xfrm>
            <a:off x="552674" y="6015559"/>
            <a:ext cx="1636186"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Leslie Kraus</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COO/CFO</a:t>
            </a:r>
          </a:p>
        </p:txBody>
      </p:sp>
      <p:sp>
        <p:nvSpPr>
          <p:cNvPr id="15" name="Rectangle 14">
            <a:extLst>
              <a:ext uri="{FF2B5EF4-FFF2-40B4-BE49-F238E27FC236}">
                <a16:creationId xmlns:a16="http://schemas.microsoft.com/office/drawing/2014/main" id="{3CF45555-A5C3-458C-B2E5-A7A37C55BC54}"/>
              </a:ext>
            </a:extLst>
          </p:cNvPr>
          <p:cNvSpPr/>
          <p:nvPr/>
        </p:nvSpPr>
        <p:spPr>
          <a:xfrm>
            <a:off x="3146063" y="6015559"/>
            <a:ext cx="2859715" cy="6771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Gabriel Nussbaum, MD,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Director of Scientific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Affairs</a:t>
            </a:r>
          </a:p>
        </p:txBody>
      </p:sp>
      <p:sp>
        <p:nvSpPr>
          <p:cNvPr id="16" name="Rectangle 15">
            <a:extLst>
              <a:ext uri="{FF2B5EF4-FFF2-40B4-BE49-F238E27FC236}">
                <a16:creationId xmlns:a16="http://schemas.microsoft.com/office/drawing/2014/main" id="{2344200D-BE72-4CF7-A88C-25E8F0A0E81F}"/>
              </a:ext>
            </a:extLst>
          </p:cNvPr>
          <p:cNvSpPr/>
          <p:nvPr/>
        </p:nvSpPr>
        <p:spPr>
          <a:xfrm>
            <a:off x="6309229" y="6008846"/>
            <a:ext cx="2527252" cy="677108"/>
          </a:xfrm>
          <a:prstGeom prst="rect">
            <a:avLst/>
          </a:prstGeom>
        </p:spPr>
        <p:txBody>
          <a:bodyPr wrap="square">
            <a:spAutoFit/>
          </a:bodyPr>
          <a:lstStyle/>
          <a:p>
            <a:pPr>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Amy Rosenbluh,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Director of Production</a:t>
            </a:r>
          </a:p>
          <a:p>
            <a:pPr>
              <a:defRPr/>
            </a:pP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Laboratory Director</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674" y="1725507"/>
            <a:ext cx="1376837" cy="1801367"/>
          </a:xfrm>
          <a:prstGeom prst="rect">
            <a:avLst/>
          </a:prstGeom>
        </p:spPr>
      </p:pic>
      <p:pic>
        <p:nvPicPr>
          <p:cNvPr id="8" name="Picture 7">
            <a:extLst>
              <a:ext uri="{FF2B5EF4-FFF2-40B4-BE49-F238E27FC236}">
                <a16:creationId xmlns:a16="http://schemas.microsoft.com/office/drawing/2014/main" id="{EBFC1690-D4E7-4BFB-9B3D-F0A67F82E666}"/>
              </a:ext>
            </a:extLst>
          </p:cNvPr>
          <p:cNvPicPr>
            <a:picLocks noChangeAspect="1"/>
          </p:cNvPicPr>
          <p:nvPr/>
        </p:nvPicPr>
        <p:blipFill rotWithShape="1">
          <a:blip r:embed="rId7"/>
          <a:srcRect l="18812" t="1225" r="32245" b="55102"/>
          <a:stretch/>
        </p:blipFill>
        <p:spPr>
          <a:xfrm>
            <a:off x="3449735" y="1727985"/>
            <a:ext cx="1355329" cy="1814086"/>
          </a:xfrm>
          <a:prstGeom prst="rect">
            <a:avLst/>
          </a:prstGeom>
        </p:spPr>
      </p:pic>
      <p:pic>
        <p:nvPicPr>
          <p:cNvPr id="11" name="Picture 10">
            <a:extLst>
              <a:ext uri="{FF2B5EF4-FFF2-40B4-BE49-F238E27FC236}">
                <a16:creationId xmlns:a16="http://schemas.microsoft.com/office/drawing/2014/main" id="{50052614-CF09-426F-84B4-A27D6E42ABAD}"/>
              </a:ext>
            </a:extLst>
          </p:cNvPr>
          <p:cNvPicPr>
            <a:picLocks noChangeAspect="1"/>
          </p:cNvPicPr>
          <p:nvPr/>
        </p:nvPicPr>
        <p:blipFill rotWithShape="1">
          <a:blip r:embed="rId8"/>
          <a:srcRect l="23878" t="952" r="23277" b="48226"/>
          <a:stretch/>
        </p:blipFill>
        <p:spPr>
          <a:xfrm>
            <a:off x="3435615" y="4277839"/>
            <a:ext cx="1355329" cy="1825183"/>
          </a:xfrm>
          <a:prstGeom prst="rect">
            <a:avLst/>
          </a:prstGeom>
        </p:spPr>
      </p:pic>
      <p:pic>
        <p:nvPicPr>
          <p:cNvPr id="20" name="Picture 19">
            <a:extLst>
              <a:ext uri="{FF2B5EF4-FFF2-40B4-BE49-F238E27FC236}">
                <a16:creationId xmlns:a16="http://schemas.microsoft.com/office/drawing/2014/main" id="{7920B409-41C6-465F-A653-AC1E57FC4242}"/>
              </a:ext>
            </a:extLst>
          </p:cNvPr>
          <p:cNvPicPr>
            <a:picLocks noChangeAspect="1"/>
          </p:cNvPicPr>
          <p:nvPr/>
        </p:nvPicPr>
        <p:blipFill rotWithShape="1">
          <a:blip r:embed="rId9"/>
          <a:srcRect l="25145" r="27755" b="59320"/>
          <a:stretch/>
        </p:blipFill>
        <p:spPr>
          <a:xfrm>
            <a:off x="6441814" y="4259177"/>
            <a:ext cx="1367264" cy="1825183"/>
          </a:xfrm>
          <a:prstGeom prst="rect">
            <a:avLst/>
          </a:prstGeom>
        </p:spPr>
      </p:pic>
      <p:sp>
        <p:nvSpPr>
          <p:cNvPr id="4" name="Slide Number Placeholder 3">
            <a:extLst>
              <a:ext uri="{FF2B5EF4-FFF2-40B4-BE49-F238E27FC236}">
                <a16:creationId xmlns:a16="http://schemas.microsoft.com/office/drawing/2014/main" id="{F7D8C461-5B43-46FB-8E2B-2CAA62BBAAF4}"/>
              </a:ext>
            </a:extLst>
          </p:cNvPr>
          <p:cNvSpPr>
            <a:spLocks noGrp="1"/>
          </p:cNvSpPr>
          <p:nvPr>
            <p:ph type="sldNum" sz="quarter" idx="12"/>
          </p:nvPr>
        </p:nvSpPr>
        <p:spPr/>
        <p:txBody>
          <a:bodyPr/>
          <a:lstStyle/>
          <a:p>
            <a:fld id="{13FF7455-CA1A-6C41-8099-233D9D11864A}" type="slidenum">
              <a:rPr lang="en-US" smtClean="0"/>
              <a:pPr/>
              <a:t>13</a:t>
            </a:fld>
            <a:endParaRPr lang="en-US" dirty="0"/>
          </a:p>
        </p:txBody>
      </p:sp>
    </p:spTree>
    <p:extLst>
      <p:ext uri="{BB962C8B-B14F-4D97-AF65-F5344CB8AC3E}">
        <p14:creationId xmlns:p14="http://schemas.microsoft.com/office/powerpoint/2010/main" val="4268127947"/>
      </p:ext>
    </p:extLst>
  </p:cSld>
  <p:clrMapOvr>
    <a:overrideClrMapping bg1="lt1" tx1="dk1" bg2="lt2" tx2="dk2" accent1="accent1" accent2="accent2" accent3="accent3" accent4="accent4" accent5="accent5" accent6="accent6" hlink="hlink" folHlink="folHlink"/>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3BC968-E064-4383-A0E3-5FE2AD0EA903}"/>
              </a:ext>
            </a:extLst>
          </p:cNvPr>
          <p:cNvSpPr txBox="1"/>
          <p:nvPr/>
        </p:nvSpPr>
        <p:spPr>
          <a:xfrm>
            <a:off x="1118586" y="4565113"/>
            <a:ext cx="6906828" cy="1569660"/>
          </a:xfrm>
          <a:prstGeom prst="rect">
            <a:avLst/>
          </a:prstGeom>
          <a:noFill/>
        </p:spPr>
        <p:txBody>
          <a:bodyPr wrap="square" rtlCol="0">
            <a:spAutoFit/>
          </a:bodyPr>
          <a:lstStyle/>
          <a:p>
            <a:pPr algn="ctr"/>
            <a:endParaRPr lang="en-US" sz="2400" b="1" dirty="0">
              <a:solidFill>
                <a:srgbClr val="000090"/>
              </a:solidFill>
              <a:ea typeface="Yu Gothic UI Semibold" panose="020B0700000000000000" pitchFamily="34" charset="-128"/>
            </a:endParaRPr>
          </a:p>
          <a:p>
            <a:pPr algn="ctr"/>
            <a:endParaRPr lang="en-US" sz="2400" b="1" dirty="0">
              <a:solidFill>
                <a:srgbClr val="000090"/>
              </a:solidFill>
              <a:ea typeface="Yu Gothic UI Semibold" panose="020B0700000000000000" pitchFamily="34" charset="-128"/>
            </a:endParaRPr>
          </a:p>
          <a:p>
            <a:pPr algn="ctr"/>
            <a:endParaRPr lang="en-US" sz="2400" b="1" dirty="0">
              <a:solidFill>
                <a:srgbClr val="000090"/>
              </a:solidFill>
              <a:ea typeface="Yu Gothic UI Semibold" panose="020B0700000000000000" pitchFamily="34" charset="-128"/>
            </a:endParaRPr>
          </a:p>
          <a:p>
            <a:pPr algn="ct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botanically based pharmaceutical products</a:t>
            </a:r>
          </a:p>
        </p:txBody>
      </p:sp>
      <p:sp>
        <p:nvSpPr>
          <p:cNvPr id="3" name="TextBox 2"/>
          <p:cNvSpPr txBox="1"/>
          <p:nvPr/>
        </p:nvSpPr>
        <p:spPr>
          <a:xfrm>
            <a:off x="1933123" y="235504"/>
            <a:ext cx="5476568" cy="769441"/>
          </a:xfrm>
          <a:prstGeom prst="rect">
            <a:avLst/>
          </a:prstGeom>
          <a:noFill/>
        </p:spPr>
        <p:txBody>
          <a:bodyPr wrap="square" rtlCol="0">
            <a:spAutoFit/>
          </a:bodyPr>
          <a:lstStyle/>
          <a:p>
            <a:pPr algn="ctr">
              <a:spcBef>
                <a:spcPct val="0"/>
              </a:spcBef>
            </a:pPr>
            <a:r>
              <a:rPr lang="en-US" sz="4400" b="1" dirty="0">
                <a:solidFill>
                  <a:schemeClr val="accent3">
                    <a:lumMod val="75000"/>
                  </a:schemeClr>
                </a:solidFill>
                <a:latin typeface="Yu Gothic Medium" panose="020B0500000000000000" pitchFamily="34" charset="-128"/>
                <a:ea typeface="Yu Gothic Medium" panose="020B0500000000000000" pitchFamily="34" charset="-128"/>
                <a:cs typeface="+mj-cs"/>
              </a:rPr>
              <a:t>Contact Information</a:t>
            </a:r>
          </a:p>
        </p:txBody>
      </p:sp>
      <p:sp>
        <p:nvSpPr>
          <p:cNvPr id="4" name="TextBox 1"/>
          <p:cNvSpPr txBox="1">
            <a:spLocks noChangeArrowheads="1"/>
          </p:cNvSpPr>
          <p:nvPr/>
        </p:nvSpPr>
        <p:spPr bwMode="auto">
          <a:xfrm>
            <a:off x="2084294" y="1102310"/>
            <a:ext cx="4602256" cy="98488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sz="3200" b="1" dirty="0">
                <a:solidFill>
                  <a:srgbClr val="000099"/>
                </a:solidFill>
                <a:latin typeface="Edwardian Script ITC" pitchFamily="66" charset="0"/>
              </a:rPr>
              <a:t>Thank You</a:t>
            </a:r>
          </a:p>
          <a:p>
            <a:pPr algn="ctr" eaLnBrk="1" fontAlgn="auto" hangingPunct="1">
              <a:spcBef>
                <a:spcPts val="0"/>
              </a:spcBef>
              <a:spcAft>
                <a:spcPts val="0"/>
              </a:spcAft>
              <a:defRPr/>
            </a:pPr>
            <a:r>
              <a:rPr lang="en-US" sz="2600" b="1" dirty="0">
                <a:solidFill>
                  <a:schemeClr val="tx2"/>
                </a:solidFill>
                <a:ea typeface="Yu Gothic Medium" panose="020B0500000000000000" pitchFamily="34" charset="-128"/>
              </a:rPr>
              <a:t>You can contact us at</a:t>
            </a:r>
          </a:p>
        </p:txBody>
      </p:sp>
      <p:sp>
        <p:nvSpPr>
          <p:cNvPr id="5" name="Rectangle 3"/>
          <p:cNvSpPr txBox="1">
            <a:spLocks noChangeArrowheads="1"/>
          </p:cNvSpPr>
          <p:nvPr/>
        </p:nvSpPr>
        <p:spPr>
          <a:xfrm>
            <a:off x="457200" y="1676400"/>
            <a:ext cx="8229600"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sz="5400" i="1" dirty="0"/>
          </a:p>
        </p:txBody>
      </p:sp>
      <p:sp>
        <p:nvSpPr>
          <p:cNvPr id="6" name="Rectangle 3"/>
          <p:cNvSpPr txBox="1">
            <a:spLocks noChangeArrowheads="1"/>
          </p:cNvSpPr>
          <p:nvPr/>
        </p:nvSpPr>
        <p:spPr>
          <a:xfrm>
            <a:off x="609600" y="2749924"/>
            <a:ext cx="8229600" cy="23935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sz="5400" i="1" dirty="0"/>
          </a:p>
        </p:txBody>
      </p:sp>
      <p:sp>
        <p:nvSpPr>
          <p:cNvPr id="2" name="Rectangle 1"/>
          <p:cNvSpPr/>
          <p:nvPr/>
        </p:nvSpPr>
        <p:spPr>
          <a:xfrm>
            <a:off x="800100" y="2559546"/>
            <a:ext cx="7543800" cy="2677656"/>
          </a:xfrm>
          <a:prstGeom prst="rect">
            <a:avLst/>
          </a:prstGeom>
        </p:spPr>
        <p:txBody>
          <a:bodyPr wrap="square">
            <a:spAutoFit/>
          </a:bodyPr>
          <a:lstStyle/>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Mr. Jack Talley (CEO)</a:t>
            </a:r>
            <a:r>
              <a:rPr lang="en-US" sz="2400" b="1" dirty="0">
                <a:solidFill>
                  <a:srgbClr val="003399"/>
                </a:solidFill>
              </a:rPr>
              <a:t>			</a:t>
            </a:r>
            <a:r>
              <a:rPr lang="en-US" sz="2400" b="1" dirty="0">
                <a:solidFill>
                  <a:srgbClr val="003399"/>
                </a:solidFill>
                <a:hlinkClick r:id="rId3"/>
              </a:rPr>
              <a:t>jtalley@izunpharma.com</a:t>
            </a:r>
            <a:endParaRPr lang="en-US" sz="2400" b="1" dirty="0">
              <a:solidFill>
                <a:srgbClr val="003399"/>
              </a:solidFill>
            </a:endParaRP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Phone:      </a:t>
            </a:r>
            <a:r>
              <a:rPr lang="en-US" sz="2400" b="1" dirty="0">
                <a:solidFill>
                  <a:srgbClr val="003399"/>
                </a:solidFill>
              </a:rPr>
              <a:t>						+1-203 895 1524 </a:t>
            </a: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Dr. Bill Levine (Chairman)</a:t>
            </a:r>
            <a:r>
              <a:rPr lang="en-US" sz="2400" b="1" dirty="0">
                <a:solidFill>
                  <a:srgbClr val="003399"/>
                </a:solidFill>
              </a:rPr>
              <a:t>		</a:t>
            </a:r>
            <a:r>
              <a:rPr lang="en-US" sz="2400" b="1" dirty="0">
                <a:solidFill>
                  <a:srgbClr val="003399"/>
                </a:solidFill>
                <a:hlinkClick r:id="rId4"/>
              </a:rPr>
              <a:t>wzlevine@izunpharma.com</a:t>
            </a:r>
            <a:r>
              <a:rPr lang="en-US" sz="2400" b="1" dirty="0">
                <a:solidFill>
                  <a:srgbClr val="003399"/>
                </a:solidFill>
              </a:rPr>
              <a:t> </a:t>
            </a: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Phone:	</a:t>
            </a:r>
            <a:r>
              <a:rPr lang="en-US" sz="2400" b="1" dirty="0">
                <a:solidFill>
                  <a:srgbClr val="003399"/>
                </a:solidFill>
              </a:rPr>
              <a:t>						+972 (0)72 245 6172 </a:t>
            </a: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Fax:	</a:t>
            </a:r>
            <a:r>
              <a:rPr lang="en-US" sz="2400" b="1" dirty="0">
                <a:solidFill>
                  <a:srgbClr val="003399"/>
                </a:solidFill>
              </a:rPr>
              <a:t>						+972 (0)2 586 1814</a:t>
            </a:r>
          </a:p>
        </p:txBody>
      </p:sp>
      <p:sp>
        <p:nvSpPr>
          <p:cNvPr id="9" name="Slide Number Placeholder 8">
            <a:extLst>
              <a:ext uri="{FF2B5EF4-FFF2-40B4-BE49-F238E27FC236}">
                <a16:creationId xmlns:a16="http://schemas.microsoft.com/office/drawing/2014/main" id="{3DA444A4-19AD-495B-9318-C7FD862F44A0}"/>
              </a:ext>
            </a:extLst>
          </p:cNvPr>
          <p:cNvSpPr>
            <a:spLocks noGrp="1"/>
          </p:cNvSpPr>
          <p:nvPr>
            <p:ph type="sldNum" sz="quarter" idx="12"/>
          </p:nvPr>
        </p:nvSpPr>
        <p:spPr/>
        <p:txBody>
          <a:bodyPr/>
          <a:lstStyle/>
          <a:p>
            <a:fld id="{13FF7455-CA1A-6C41-8099-233D9D11864A}" type="slidenum">
              <a:rPr lang="en-US" smtClean="0"/>
              <a:pPr/>
              <a:t>14</a:t>
            </a:fld>
            <a:endParaRPr lang="en-US" dirty="0"/>
          </a:p>
        </p:txBody>
      </p:sp>
    </p:spTree>
    <p:extLst>
      <p:ext uri="{BB962C8B-B14F-4D97-AF65-F5344CB8AC3E}">
        <p14:creationId xmlns:p14="http://schemas.microsoft.com/office/powerpoint/2010/main" val="138356577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3" y="1347031"/>
            <a:ext cx="9058274" cy="4163939"/>
          </a:xfrm>
          <a:solidFill>
            <a:srgbClr val="FFFFFF"/>
          </a:solidFill>
          <a:ln>
            <a:solidFill>
              <a:srgbClr val="92D050"/>
            </a:solidFill>
          </a:ln>
        </p:spPr>
        <p:txBody>
          <a:bodyPr anchor="ctr">
            <a:normAutofit fontScale="25000" lnSpcReduction="20000"/>
          </a:bodyPr>
          <a:lstStyle/>
          <a:p>
            <a:pPr marL="0" indent="4763" algn="just">
              <a:buFont typeface="Arial" charset="0"/>
              <a:buNone/>
              <a:defRPr/>
            </a:pPr>
            <a:endParaRPr lang="en-US" sz="4800" dirty="0">
              <a:solidFill>
                <a:srgbClr val="000090"/>
              </a:solidFill>
            </a:endParaRPr>
          </a:p>
          <a:p>
            <a:pPr marL="0" indent="4763" algn="just">
              <a:buFont typeface="Arial" charset="0"/>
              <a:buNone/>
              <a:defRPr/>
            </a:pPr>
            <a:r>
              <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rPr>
              <a:t>This presentation contains “forward-looking statements” as that term is defined in the Private Securities Litigation Reform Act of 1995. For this purpose, any statements contained herein or which are otherwise made by or on behalf of the Company that are not statements of historical facts may be deemed forward‑looking statements. Without limiting the generality of the foregoing, words such as “may,” “will,” “to,” “plan,” “expect,” “believe,” “anticipate,” “intend,” “could,” “should,” “would,” “estimate,” or “continue,” or the negative or other variations thereof or comparable terminology are intended to identify forward‑looking statements. Shareholders are cautioned that all forward‑looking statements involve risk and uncertainties which may cause results to differ materially from those set forth in the statements. Such risks and uncertainties include, but are not limited to the following: the success of research and development activities and the speed with which regulatory authorizations and product launches may be achieved; government regulation generally; competitive developments; the ability to successfully market products domestically and internationally; difficulties or delays in manufacturing or issues relating to manufacturing capacity; commercial obstacles to the successful introduction of brand products generally; legal defense costs, insurance expenses, settlement costs, and the risk of an adverse decision or settlement relating to product liability, patent protection, governmental investigations, and other legal proceedings; the Company’s ability to acquire and protect patents and other intellectual property both domestically and internationally; the absence of certainty regarding the receipt of required regulatory approval or the timing or terms of such approvals; any changes in business, political and economic conditions; business interruption due to hurricanes or other events outside of the Company’s control.</a:t>
            </a:r>
          </a:p>
          <a:p>
            <a:pPr marL="0" indent="4763" algn="just">
              <a:buFont typeface="Arial" charset="0"/>
              <a:buNone/>
              <a:defRPr/>
            </a:pPr>
            <a:endPar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endParaRPr>
          </a:p>
          <a:p>
            <a:pPr marL="0" indent="4763" algn="just">
              <a:buFont typeface="Arial" charset="0"/>
              <a:buNone/>
              <a:defRPr/>
            </a:pPr>
            <a:r>
              <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rPr>
              <a:t>Readers are cautioned not to place reliance on these forward‑looking statements, which are valid only as of the date they were made. The Company undertakes no obligation to update or revise any forward‑looking statements to reflect new information or the occurrence of unanticipated events or otherwise, except as expressly required by law.</a:t>
            </a:r>
          </a:p>
          <a:p>
            <a:endParaRPr lang="en-US" dirty="0"/>
          </a:p>
        </p:txBody>
      </p:sp>
      <p:sp>
        <p:nvSpPr>
          <p:cNvPr id="2" name="TextBox 1"/>
          <p:cNvSpPr txBox="1"/>
          <p:nvPr/>
        </p:nvSpPr>
        <p:spPr>
          <a:xfrm>
            <a:off x="658906" y="452284"/>
            <a:ext cx="7456394" cy="523220"/>
          </a:xfrm>
          <a:prstGeom prst="rect">
            <a:avLst/>
          </a:prstGeom>
          <a:noFill/>
        </p:spPr>
        <p:txBody>
          <a:bodyPr wrap="square" rtlCol="0">
            <a:spAutoFit/>
          </a:bodyPr>
          <a:lstStyle/>
          <a:p>
            <a:pPr algn="ctr"/>
            <a:r>
              <a:rPr lang="en-US" sz="2800" b="1" dirty="0">
                <a:solidFill>
                  <a:schemeClr val="accent3">
                    <a:lumMod val="75000"/>
                  </a:schemeClr>
                </a:solidFill>
                <a:latin typeface="Yu Gothic Medium" panose="020B0500000000000000" pitchFamily="34" charset="-128"/>
                <a:ea typeface="Yu Gothic Medium" panose="020B0500000000000000" pitchFamily="34" charset="-128"/>
                <a:cs typeface="+mj-cs"/>
              </a:rPr>
              <a:t>Forward</a:t>
            </a:r>
            <a:r>
              <a:rPr lang="en-US" sz="2800" b="1" dirty="0">
                <a:solidFill>
                  <a:srgbClr val="FF0000"/>
                </a:solidFill>
              </a:rPr>
              <a:t> </a:t>
            </a:r>
            <a:r>
              <a:rPr lang="en-US" sz="2800" b="1" dirty="0">
                <a:solidFill>
                  <a:schemeClr val="accent3">
                    <a:lumMod val="75000"/>
                  </a:schemeClr>
                </a:solidFill>
                <a:latin typeface="Yu Gothic Medium" panose="020B0500000000000000" pitchFamily="34" charset="-128"/>
                <a:ea typeface="Yu Gothic Medium" panose="020B0500000000000000" pitchFamily="34" charset="-128"/>
                <a:cs typeface="+mj-cs"/>
              </a:rPr>
              <a:t>Looking Statements</a:t>
            </a:r>
          </a:p>
        </p:txBody>
      </p:sp>
      <p:sp>
        <p:nvSpPr>
          <p:cNvPr id="5" name="Slide Number Placeholder 4">
            <a:extLst>
              <a:ext uri="{FF2B5EF4-FFF2-40B4-BE49-F238E27FC236}">
                <a16:creationId xmlns:a16="http://schemas.microsoft.com/office/drawing/2014/main" id="{1865E4BF-F64A-4664-875D-1F5925E8DAF4}"/>
              </a:ext>
            </a:extLst>
          </p:cNvPr>
          <p:cNvSpPr>
            <a:spLocks noGrp="1"/>
          </p:cNvSpPr>
          <p:nvPr>
            <p:ph type="sldNum" sz="quarter" idx="12"/>
          </p:nvPr>
        </p:nvSpPr>
        <p:spPr/>
        <p:txBody>
          <a:bodyPr/>
          <a:lstStyle/>
          <a:p>
            <a:fld id="{13FF7455-CA1A-6C41-8099-233D9D11864A}" type="slidenum">
              <a:rPr lang="en-US" smtClean="0"/>
              <a:pPr/>
              <a:t>2</a:t>
            </a:fld>
            <a:endParaRPr lang="en-US" dirty="0"/>
          </a:p>
        </p:txBody>
      </p:sp>
    </p:spTree>
    <p:extLst>
      <p:ext uri="{BB962C8B-B14F-4D97-AF65-F5344CB8AC3E}">
        <p14:creationId xmlns:p14="http://schemas.microsoft.com/office/powerpoint/2010/main" val="35917907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809"/>
            <a:ext cx="8229600" cy="533486"/>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Mission Statement</a:t>
            </a:r>
          </a:p>
        </p:txBody>
      </p:sp>
      <p:sp>
        <p:nvSpPr>
          <p:cNvPr id="3" name="Content Placeholder 2"/>
          <p:cNvSpPr>
            <a:spLocks noGrp="1"/>
          </p:cNvSpPr>
          <p:nvPr>
            <p:ph idx="1"/>
          </p:nvPr>
        </p:nvSpPr>
        <p:spPr>
          <a:xfrm>
            <a:off x="457200" y="1076325"/>
            <a:ext cx="8229600" cy="5364580"/>
          </a:xfrm>
        </p:spPr>
        <p:txBody>
          <a:bodyPr>
            <a:noAutofit/>
          </a:bodyPr>
          <a:lstStyle/>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r>
              <a:rPr lang="en-US" sz="25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is dedicated to harnessing the transformative power of botanically-derived active ingredients to develop safe and effective new medicines to address human health needs.</a:t>
            </a: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endParaRPr lang="en-US" sz="1600" b="1" dirty="0">
              <a:solidFill>
                <a:srgbClr val="000090"/>
              </a:solidFill>
              <a:latin typeface="Yu Gothic Medium" panose="020B0500000000000000" pitchFamily="34" charset="-128"/>
              <a:ea typeface="Yu Gothic Medium" panose="020B0500000000000000" pitchFamily="34" charset="-128"/>
            </a:endParaRPr>
          </a:p>
        </p:txBody>
      </p:sp>
      <p:sp>
        <p:nvSpPr>
          <p:cNvPr id="4" name="Slide Number Placeholder 3">
            <a:extLst>
              <a:ext uri="{FF2B5EF4-FFF2-40B4-BE49-F238E27FC236}">
                <a16:creationId xmlns:a16="http://schemas.microsoft.com/office/drawing/2014/main" id="{1A08B79E-3381-496D-B76A-A1AA40645DDD}"/>
              </a:ext>
            </a:extLst>
          </p:cNvPr>
          <p:cNvSpPr>
            <a:spLocks noGrp="1"/>
          </p:cNvSpPr>
          <p:nvPr>
            <p:ph type="sldNum" sz="quarter" idx="12"/>
          </p:nvPr>
        </p:nvSpPr>
        <p:spPr/>
        <p:txBody>
          <a:bodyPr/>
          <a:lstStyle/>
          <a:p>
            <a:fld id="{13FF7455-CA1A-6C41-8099-233D9D11864A}" type="slidenum">
              <a:rPr lang="en-US" smtClean="0"/>
              <a:pPr/>
              <a:t>3</a:t>
            </a:fld>
            <a:endParaRPr lang="en-US" dirty="0"/>
          </a:p>
        </p:txBody>
      </p:sp>
    </p:spTree>
    <p:extLst>
      <p:ext uri="{BB962C8B-B14F-4D97-AF65-F5344CB8AC3E}">
        <p14:creationId xmlns:p14="http://schemas.microsoft.com/office/powerpoint/2010/main" val="21993310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809"/>
            <a:ext cx="8229600" cy="533486"/>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Core Technology</a:t>
            </a:r>
          </a:p>
        </p:txBody>
      </p:sp>
      <p:sp>
        <p:nvSpPr>
          <p:cNvPr id="3" name="Content Placeholder 2"/>
          <p:cNvSpPr>
            <a:spLocks noGrp="1"/>
          </p:cNvSpPr>
          <p:nvPr>
            <p:ph idx="1"/>
          </p:nvPr>
        </p:nvSpPr>
        <p:spPr>
          <a:xfrm>
            <a:off x="457200" y="1076325"/>
            <a:ext cx="8229600" cy="5364580"/>
          </a:xfrm>
        </p:spPr>
        <p:txBody>
          <a:bodyPr>
            <a:noAutofit/>
          </a:bodyPr>
          <a:lstStyle/>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technology is focused on the analysis of botanical sources, understanding the biological effect of these botanicals and translating that knowledge  into more effective healthcare products.</a:t>
            </a:r>
          </a:p>
          <a:p>
            <a:pPr marL="0" indent="0">
              <a:lnSpc>
                <a:spcPct val="110000"/>
              </a:lnSpc>
              <a:spcBef>
                <a:spcPts val="0"/>
              </a:spcBef>
              <a:buNone/>
            </a:pPr>
            <a:endParaRPr lang="en-US" sz="10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Primary therapeutic targets are (i) the reduction of inflammation and (ii) the  acceleration of tissue repair. </a:t>
            </a:r>
          </a:p>
          <a:p>
            <a:pPr marL="0" indent="0">
              <a:lnSpc>
                <a:spcPct val="110000"/>
              </a:lnSpc>
              <a:spcBef>
                <a:spcPts val="0"/>
              </a:spcBef>
              <a:buNone/>
            </a:pPr>
            <a:endParaRPr lang="en-US" sz="1000" b="1" strike="sngStrike" dirty="0">
              <a:solidFill>
                <a:srgbClr val="FF0000"/>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This technology has already resulted in breakthrough healthcare solutions in oral care and wound care and has generated </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3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FDA approved </a:t>
            </a: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products </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3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EMA approved </a:t>
            </a: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products</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&gt;65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patents</a:t>
            </a:r>
          </a:p>
          <a:p>
            <a:pPr marL="0" lvl="1" indent="0">
              <a:lnSpc>
                <a:spcPct val="110000"/>
              </a:lnSpc>
              <a:spcBef>
                <a:spcPts val="0"/>
              </a:spcBef>
              <a:buClr>
                <a:schemeClr val="bg1"/>
              </a:buClr>
              <a:buNone/>
            </a:pPr>
            <a:b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also has a rich R&amp;D pipeline targeting additional high value market segments in cancer support and women’s health care.</a:t>
            </a:r>
          </a:p>
          <a:p>
            <a:pPr marL="0" indent="0">
              <a:lnSpc>
                <a:spcPct val="110000"/>
              </a:lnSpc>
              <a:buNone/>
            </a:pPr>
            <a:endParaRPr lang="en-US" sz="1600" b="1" dirty="0">
              <a:solidFill>
                <a:srgbClr val="000090"/>
              </a:solidFill>
              <a:latin typeface="Yu Gothic Medium" panose="020B0500000000000000" pitchFamily="34" charset="-128"/>
              <a:ea typeface="Yu Gothic Medium" panose="020B0500000000000000" pitchFamily="34" charset="-128"/>
            </a:endParaRPr>
          </a:p>
        </p:txBody>
      </p:sp>
      <p:sp>
        <p:nvSpPr>
          <p:cNvPr id="5" name="Slide Number Placeholder 4">
            <a:extLst>
              <a:ext uri="{FF2B5EF4-FFF2-40B4-BE49-F238E27FC236}">
                <a16:creationId xmlns:a16="http://schemas.microsoft.com/office/drawing/2014/main" id="{023E36E0-AC0C-4917-BB99-165C13595DF0}"/>
              </a:ext>
            </a:extLst>
          </p:cNvPr>
          <p:cNvSpPr>
            <a:spLocks noGrp="1"/>
          </p:cNvSpPr>
          <p:nvPr>
            <p:ph type="sldNum" sz="quarter" idx="12"/>
          </p:nvPr>
        </p:nvSpPr>
        <p:spPr/>
        <p:txBody>
          <a:bodyPr/>
          <a:lstStyle/>
          <a:p>
            <a:fld id="{13FF7455-CA1A-6C41-8099-233D9D11864A}" type="slidenum">
              <a:rPr lang="en-US" smtClean="0"/>
              <a:pPr/>
              <a:t>4</a:t>
            </a:fld>
            <a:endParaRPr lang="en-US" dirty="0"/>
          </a:p>
        </p:txBody>
      </p:sp>
    </p:spTree>
    <p:extLst>
      <p:ext uri="{BB962C8B-B14F-4D97-AF65-F5344CB8AC3E}">
        <p14:creationId xmlns:p14="http://schemas.microsoft.com/office/powerpoint/2010/main" val="1186060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056"/>
            <a:ext cx="8229600" cy="706437"/>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Izun Pharmaceuticals</a:t>
            </a:r>
          </a:p>
        </p:txBody>
      </p:sp>
      <p:sp>
        <p:nvSpPr>
          <p:cNvPr id="3" name="Content Placeholder 2"/>
          <p:cNvSpPr>
            <a:spLocks noGrp="1"/>
          </p:cNvSpPr>
          <p:nvPr>
            <p:ph idx="1"/>
          </p:nvPr>
        </p:nvSpPr>
        <p:spPr>
          <a:xfrm>
            <a:off x="284584" y="1011493"/>
            <a:ext cx="8574833" cy="5051994"/>
          </a:xfrm>
        </p:spPr>
        <p:txBody>
          <a:bodyPr>
            <a:noAutofit/>
          </a:bodyPr>
          <a:lstStyle/>
          <a:p>
            <a:pPr marL="0" lvl="1" indent="0">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natural products market is extremely large,  with enormous potential for continued growth. The global market reached $107B in 2017,</a:t>
            </a:r>
          </a:p>
          <a:p>
            <a:pPr marL="0" lvl="1" indent="0" algn="ctr">
              <a:lnSpc>
                <a:spcPct val="110000"/>
              </a:lnSpc>
              <a:buClr>
                <a:schemeClr val="bg1"/>
              </a:buClr>
              <a:buNone/>
            </a:pPr>
            <a:r>
              <a:rPr lang="en-US" sz="26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with 16% CAGR*</a:t>
            </a: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nSpc>
                <a:spcPct val="110000"/>
              </a:lnSpc>
              <a:buClr>
                <a:schemeClr val="bg1"/>
              </a:buClr>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market exhibits a need for scientifically proven natural products.</a:t>
            </a: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is transforming the natural products industry</a:t>
            </a: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by applying</a:t>
            </a: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rigorous scientific &amp; pharmaceutical standards</a:t>
            </a:r>
            <a:b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 to develop safe and highly effective </a:t>
            </a:r>
            <a:b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botanically</a:t>
            </a:r>
            <a:r>
              <a:rPr lang="he-IL"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a:t>
            </a: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derived products.</a:t>
            </a:r>
          </a:p>
          <a:p>
            <a:pPr marL="0" lvl="1" indent="0" algn="ctr">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 </a:t>
            </a:r>
          </a:p>
          <a:p>
            <a:pPr marL="0" lvl="1" indent="0">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 Source Nutraceuticals World 03.07.2012</a:t>
            </a:r>
          </a:p>
        </p:txBody>
      </p:sp>
      <p:sp>
        <p:nvSpPr>
          <p:cNvPr id="4" name="Slide Number Placeholder 3">
            <a:extLst>
              <a:ext uri="{FF2B5EF4-FFF2-40B4-BE49-F238E27FC236}">
                <a16:creationId xmlns:a16="http://schemas.microsoft.com/office/drawing/2014/main" id="{9E91DEA7-94FA-47B4-AD81-78BC215F4C7E}"/>
              </a:ext>
            </a:extLst>
          </p:cNvPr>
          <p:cNvSpPr>
            <a:spLocks noGrp="1"/>
          </p:cNvSpPr>
          <p:nvPr>
            <p:ph type="sldNum" sz="quarter" idx="12"/>
          </p:nvPr>
        </p:nvSpPr>
        <p:spPr/>
        <p:txBody>
          <a:bodyPr/>
          <a:lstStyle/>
          <a:p>
            <a:fld id="{13FF7455-CA1A-6C41-8099-233D9D11864A}" type="slidenum">
              <a:rPr lang="en-US" smtClean="0"/>
              <a:pPr/>
              <a:t>5</a:t>
            </a:fld>
            <a:endParaRPr lang="en-US" dirty="0"/>
          </a:p>
        </p:txBody>
      </p:sp>
    </p:spTree>
    <p:extLst>
      <p:ext uri="{BB962C8B-B14F-4D97-AF65-F5344CB8AC3E}">
        <p14:creationId xmlns:p14="http://schemas.microsoft.com/office/powerpoint/2010/main" val="21525470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1AB135-B582-41ED-B372-CB4F1728825F}"/>
              </a:ext>
            </a:extLst>
          </p:cNvPr>
          <p:cNvPicPr>
            <a:picLocks noChangeAspect="1"/>
          </p:cNvPicPr>
          <p:nvPr/>
        </p:nvPicPr>
        <p:blipFill rotWithShape="1">
          <a:blip r:embed="rId2"/>
          <a:srcRect l="24748" t="24452" r="11717" b="23780"/>
          <a:stretch/>
        </p:blipFill>
        <p:spPr>
          <a:xfrm>
            <a:off x="1667164" y="240030"/>
            <a:ext cx="5809673" cy="1071418"/>
          </a:xfrm>
          <a:prstGeom prst="rect">
            <a:avLst/>
          </a:prstGeom>
        </p:spPr>
      </p:pic>
      <p:graphicFrame>
        <p:nvGraphicFramePr>
          <p:cNvPr id="29" name="Diagram 28">
            <a:extLst>
              <a:ext uri="{FF2B5EF4-FFF2-40B4-BE49-F238E27FC236}">
                <a16:creationId xmlns:a16="http://schemas.microsoft.com/office/drawing/2014/main" id="{0A0337F7-EFED-42FD-8A46-C5FBCD01A15C}"/>
              </a:ext>
            </a:extLst>
          </p:cNvPr>
          <p:cNvGraphicFramePr/>
          <p:nvPr>
            <p:extLst>
              <p:ext uri="{D42A27DB-BD31-4B8C-83A1-F6EECF244321}">
                <p14:modId xmlns:p14="http://schemas.microsoft.com/office/powerpoint/2010/main" val="2475382474"/>
              </p:ext>
            </p:extLst>
          </p:nvPr>
        </p:nvGraphicFramePr>
        <p:xfrm>
          <a:off x="2634263" y="1326743"/>
          <a:ext cx="4301696" cy="563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a:extLst>
              <a:ext uri="{FF2B5EF4-FFF2-40B4-BE49-F238E27FC236}">
                <a16:creationId xmlns:a16="http://schemas.microsoft.com/office/drawing/2014/main" id="{F1AA01D2-169F-4A5D-B862-5F803AA59E43}"/>
              </a:ext>
            </a:extLst>
          </p:cNvPr>
          <p:cNvGraphicFramePr/>
          <p:nvPr>
            <p:extLst>
              <p:ext uri="{D42A27DB-BD31-4B8C-83A1-F6EECF244321}">
                <p14:modId xmlns:p14="http://schemas.microsoft.com/office/powerpoint/2010/main" val="3308974050"/>
              </p:ext>
            </p:extLst>
          </p:nvPr>
        </p:nvGraphicFramePr>
        <p:xfrm>
          <a:off x="5663628" y="2685231"/>
          <a:ext cx="2995036" cy="1451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1" name="Diagram 30">
            <a:extLst>
              <a:ext uri="{FF2B5EF4-FFF2-40B4-BE49-F238E27FC236}">
                <a16:creationId xmlns:a16="http://schemas.microsoft.com/office/drawing/2014/main" id="{56A3B3A6-6121-4137-8961-4AAA6C40D8A6}"/>
              </a:ext>
            </a:extLst>
          </p:cNvPr>
          <p:cNvGraphicFramePr/>
          <p:nvPr>
            <p:extLst>
              <p:ext uri="{D42A27DB-BD31-4B8C-83A1-F6EECF244321}">
                <p14:modId xmlns:p14="http://schemas.microsoft.com/office/powerpoint/2010/main" val="4069819236"/>
              </p:ext>
            </p:extLst>
          </p:nvPr>
        </p:nvGraphicFramePr>
        <p:xfrm>
          <a:off x="1247742" y="2691514"/>
          <a:ext cx="2995036" cy="1445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2" name="Diagram 31">
            <a:extLst>
              <a:ext uri="{FF2B5EF4-FFF2-40B4-BE49-F238E27FC236}">
                <a16:creationId xmlns:a16="http://schemas.microsoft.com/office/drawing/2014/main" id="{17F075CD-90A1-4E75-9A8B-67B747F402C2}"/>
              </a:ext>
            </a:extLst>
          </p:cNvPr>
          <p:cNvGraphicFramePr/>
          <p:nvPr>
            <p:extLst>
              <p:ext uri="{D42A27DB-BD31-4B8C-83A1-F6EECF244321}">
                <p14:modId xmlns:p14="http://schemas.microsoft.com/office/powerpoint/2010/main" val="2159863061"/>
              </p:ext>
            </p:extLst>
          </p:nvPr>
        </p:nvGraphicFramePr>
        <p:xfrm>
          <a:off x="3324043" y="2512927"/>
          <a:ext cx="2629746" cy="207901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3" name="Left Arrow 17">
            <a:extLst>
              <a:ext uri="{FF2B5EF4-FFF2-40B4-BE49-F238E27FC236}">
                <a16:creationId xmlns:a16="http://schemas.microsoft.com/office/drawing/2014/main" id="{5D0F6224-EBC3-4C4D-8A0A-4E9690532354}"/>
              </a:ext>
            </a:extLst>
          </p:cNvPr>
          <p:cNvSpPr/>
          <p:nvPr/>
        </p:nvSpPr>
        <p:spPr>
          <a:xfrm rot="18654042">
            <a:off x="2315338" y="2231976"/>
            <a:ext cx="828000" cy="320040"/>
          </a:xfrm>
          <a:prstGeom prst="lef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Left Arrow 18">
            <a:extLst>
              <a:ext uri="{FF2B5EF4-FFF2-40B4-BE49-F238E27FC236}">
                <a16:creationId xmlns:a16="http://schemas.microsoft.com/office/drawing/2014/main" id="{E94F4669-A017-4DE5-9C9B-E3E91288DD7B}"/>
              </a:ext>
            </a:extLst>
          </p:cNvPr>
          <p:cNvSpPr/>
          <p:nvPr/>
        </p:nvSpPr>
        <p:spPr>
          <a:xfrm rot="16200000">
            <a:off x="4440916" y="2057495"/>
            <a:ext cx="396000" cy="316181"/>
          </a:xfrm>
          <a:prstGeom prst="lef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Right Arrow 20">
            <a:extLst>
              <a:ext uri="{FF2B5EF4-FFF2-40B4-BE49-F238E27FC236}">
                <a16:creationId xmlns:a16="http://schemas.microsoft.com/office/drawing/2014/main" id="{2AB6E0BA-A930-4FA9-8BBC-DDD85EA6DEB9}"/>
              </a:ext>
            </a:extLst>
          </p:cNvPr>
          <p:cNvSpPr/>
          <p:nvPr/>
        </p:nvSpPr>
        <p:spPr>
          <a:xfrm rot="2983170">
            <a:off x="6132218" y="2224494"/>
            <a:ext cx="828000" cy="320040"/>
          </a:xfrm>
          <a:prstGeom prst="righ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6" name="Diagram 35">
            <a:extLst>
              <a:ext uri="{FF2B5EF4-FFF2-40B4-BE49-F238E27FC236}">
                <a16:creationId xmlns:a16="http://schemas.microsoft.com/office/drawing/2014/main" id="{BF0BCAA7-32E5-4458-87F5-5F7C6E8F9589}"/>
              </a:ext>
            </a:extLst>
          </p:cNvPr>
          <p:cNvGraphicFramePr/>
          <p:nvPr>
            <p:extLst>
              <p:ext uri="{D42A27DB-BD31-4B8C-83A1-F6EECF244321}">
                <p14:modId xmlns:p14="http://schemas.microsoft.com/office/powerpoint/2010/main" val="1857529331"/>
              </p:ext>
            </p:extLst>
          </p:nvPr>
        </p:nvGraphicFramePr>
        <p:xfrm>
          <a:off x="1675593" y="5201909"/>
          <a:ext cx="2995036" cy="144514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37" name="Diagram 36">
            <a:extLst>
              <a:ext uri="{FF2B5EF4-FFF2-40B4-BE49-F238E27FC236}">
                <a16:creationId xmlns:a16="http://schemas.microsoft.com/office/drawing/2014/main" id="{6E4F6598-C905-4500-B0F2-95ADDBC51048}"/>
              </a:ext>
            </a:extLst>
          </p:cNvPr>
          <p:cNvGraphicFramePr/>
          <p:nvPr>
            <p:extLst>
              <p:ext uri="{D42A27DB-BD31-4B8C-83A1-F6EECF244321}">
                <p14:modId xmlns:p14="http://schemas.microsoft.com/office/powerpoint/2010/main" val="690900099"/>
              </p:ext>
            </p:extLst>
          </p:nvPr>
        </p:nvGraphicFramePr>
        <p:xfrm>
          <a:off x="3141398" y="5201909"/>
          <a:ext cx="2995036" cy="144514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8" name="Diagram 37">
            <a:extLst>
              <a:ext uri="{FF2B5EF4-FFF2-40B4-BE49-F238E27FC236}">
                <a16:creationId xmlns:a16="http://schemas.microsoft.com/office/drawing/2014/main" id="{FC0805A5-9BCF-48DB-954F-EBE0D97889BB}"/>
              </a:ext>
            </a:extLst>
          </p:cNvPr>
          <p:cNvGraphicFramePr/>
          <p:nvPr>
            <p:extLst>
              <p:ext uri="{D42A27DB-BD31-4B8C-83A1-F6EECF244321}">
                <p14:modId xmlns:p14="http://schemas.microsoft.com/office/powerpoint/2010/main" val="1035610537"/>
              </p:ext>
            </p:extLst>
          </p:nvPr>
        </p:nvGraphicFramePr>
        <p:xfrm>
          <a:off x="4814454" y="5201909"/>
          <a:ext cx="2995036" cy="144514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39" name="Left Arrow 18">
            <a:extLst>
              <a:ext uri="{FF2B5EF4-FFF2-40B4-BE49-F238E27FC236}">
                <a16:creationId xmlns:a16="http://schemas.microsoft.com/office/drawing/2014/main" id="{923C7829-3AD7-410B-B54A-4B7CA93A6885}"/>
              </a:ext>
            </a:extLst>
          </p:cNvPr>
          <p:cNvSpPr/>
          <p:nvPr/>
        </p:nvSpPr>
        <p:spPr>
          <a:xfrm rot="18449771">
            <a:off x="3310039" y="4823263"/>
            <a:ext cx="828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Left Arrow 18">
            <a:extLst>
              <a:ext uri="{FF2B5EF4-FFF2-40B4-BE49-F238E27FC236}">
                <a16:creationId xmlns:a16="http://schemas.microsoft.com/office/drawing/2014/main" id="{7A224B94-672E-48F6-B2B9-CF2635DFBEA8}"/>
              </a:ext>
            </a:extLst>
          </p:cNvPr>
          <p:cNvSpPr/>
          <p:nvPr/>
        </p:nvSpPr>
        <p:spPr>
          <a:xfrm rot="13534368">
            <a:off x="5087769" y="4818780"/>
            <a:ext cx="828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Left Arrow 18">
            <a:extLst>
              <a:ext uri="{FF2B5EF4-FFF2-40B4-BE49-F238E27FC236}">
                <a16:creationId xmlns:a16="http://schemas.microsoft.com/office/drawing/2014/main" id="{32E8A572-F807-4A08-B83B-D8532A0A49C6}"/>
              </a:ext>
            </a:extLst>
          </p:cNvPr>
          <p:cNvSpPr/>
          <p:nvPr/>
        </p:nvSpPr>
        <p:spPr>
          <a:xfrm rot="16200000">
            <a:off x="4350916" y="4884209"/>
            <a:ext cx="576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a:extLst>
              <a:ext uri="{FF2B5EF4-FFF2-40B4-BE49-F238E27FC236}">
                <a16:creationId xmlns:a16="http://schemas.microsoft.com/office/drawing/2014/main" id="{0B8E6200-25B4-46B8-A2BF-4555881732F8}"/>
              </a:ext>
            </a:extLst>
          </p:cNvPr>
          <p:cNvSpPr>
            <a:spLocks noGrp="1"/>
          </p:cNvSpPr>
          <p:nvPr>
            <p:ph type="sldNum" sz="quarter" idx="12"/>
          </p:nvPr>
        </p:nvSpPr>
        <p:spPr/>
        <p:txBody>
          <a:bodyPr/>
          <a:lstStyle/>
          <a:p>
            <a:fld id="{13FF7455-CA1A-6C41-8099-233D9D11864A}" type="slidenum">
              <a:rPr lang="en-US" smtClean="0"/>
              <a:pPr/>
              <a:t>6</a:t>
            </a:fld>
            <a:endParaRPr lang="en-US" dirty="0"/>
          </a:p>
        </p:txBody>
      </p:sp>
    </p:spTree>
    <p:extLst>
      <p:ext uri="{BB962C8B-B14F-4D97-AF65-F5344CB8AC3E}">
        <p14:creationId xmlns:p14="http://schemas.microsoft.com/office/powerpoint/2010/main" val="59310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0" y="1021975"/>
            <a:ext cx="9144000" cy="52128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indent="0" algn="ctr">
              <a:lnSpc>
                <a:spcPct val="110000"/>
              </a:lnSpc>
              <a:spcBef>
                <a:spcPts val="0"/>
              </a:spcBef>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Curasite® has been approved by the FDA and is intended for use as a prescription product for the management of:</a:t>
            </a:r>
          </a:p>
          <a:p>
            <a:pPr marL="0" indent="0" algn="ctr">
              <a:lnSpc>
                <a:spcPct val="110000"/>
              </a:lnSpc>
              <a:spcBef>
                <a:spcPts val="0"/>
              </a:spcBef>
              <a:buNone/>
            </a:pPr>
            <a:endParaRPr lang="en-US" sz="1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lvl="1">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Chronic wounds (diabetic foot ulcers, pressure ulcers, venous stasis ulcers, arterial ulcers) </a:t>
            </a:r>
          </a:p>
          <a:p>
            <a:pPr lvl="1">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Burn therapy (radiation burns, first and second degree burns)</a:t>
            </a:r>
          </a:p>
          <a:p>
            <a:pPr lvl="1">
              <a:lnSpc>
                <a:spcPct val="110000"/>
              </a:lnSpc>
              <a:buClr>
                <a:schemeClr val="bg1"/>
              </a:buClr>
              <a:buFont typeface="Wingdings" panose="05000000000000000000" pitchFamily="2" charset="2"/>
              <a:buChar char="q"/>
            </a:pPr>
            <a:endParaRPr lang="en-US" sz="1000" b="1" dirty="0">
              <a:solidFill>
                <a:schemeClr val="bg1"/>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FDA has approved a unique claim for Curasite as a ‘first line therapy’ for wound care.</a:t>
            </a:r>
          </a:p>
          <a:p>
            <a:pPr marL="0" lvl="1" indent="0">
              <a:lnSpc>
                <a:spcPct val="110000"/>
              </a:lnSpc>
              <a:spcBef>
                <a:spcPts val="0"/>
              </a:spcBef>
              <a:buClr>
                <a:schemeClr val="bg1"/>
              </a:buClr>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gn="ctr">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In a recently completed phase II double-blinded clinical trial, Curasite demonstrated over 80% repair of chronic diabetic foot ulcers that did not respond to other treatments.</a:t>
            </a:r>
          </a:p>
          <a:p>
            <a:pPr marL="457200" lvl="1" indent="0">
              <a:lnSpc>
                <a:spcPct val="110000"/>
              </a:lnSpc>
              <a:buClr>
                <a:schemeClr val="bg1"/>
              </a:buClr>
              <a:buNone/>
            </a:pPr>
            <a:endParaRPr lang="en-US" sz="2000" b="1" dirty="0">
              <a:solidFill>
                <a:schemeClr val="bg1"/>
              </a:solidFill>
              <a:latin typeface="Yu Gothic Medium" panose="020B0500000000000000" pitchFamily="34" charset="-128"/>
              <a:ea typeface="Yu Gothic Medium" panose="020B0500000000000000" pitchFamily="34" charset="-128"/>
            </a:endParaRPr>
          </a:p>
          <a:p>
            <a:pPr lvl="1">
              <a:lnSpc>
                <a:spcPct val="110000"/>
              </a:lnSpc>
              <a:buClr>
                <a:schemeClr val="bg1"/>
              </a:buClr>
              <a:buFont typeface="Wingdings" panose="05000000000000000000" pitchFamily="2" charset="2"/>
              <a:buChar char="q"/>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996109"/>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Wound Care</a:t>
            </a:r>
          </a:p>
        </p:txBody>
      </p:sp>
      <p:sp>
        <p:nvSpPr>
          <p:cNvPr id="4" name="Slide Number Placeholder 3">
            <a:extLst>
              <a:ext uri="{FF2B5EF4-FFF2-40B4-BE49-F238E27FC236}">
                <a16:creationId xmlns:a16="http://schemas.microsoft.com/office/drawing/2014/main" id="{73A69935-C138-4548-AD62-ABEC511BB4E7}"/>
              </a:ext>
            </a:extLst>
          </p:cNvPr>
          <p:cNvSpPr>
            <a:spLocks noGrp="1"/>
          </p:cNvSpPr>
          <p:nvPr>
            <p:ph type="sldNum" sz="quarter" idx="12"/>
          </p:nvPr>
        </p:nvSpPr>
        <p:spPr/>
        <p:txBody>
          <a:bodyPr/>
          <a:lstStyle/>
          <a:p>
            <a:fld id="{13FF7455-CA1A-6C41-8099-233D9D11864A}" type="slidenum">
              <a:rPr lang="en-US" smtClean="0"/>
              <a:pPr/>
              <a:t>7</a:t>
            </a:fld>
            <a:endParaRPr lang="en-US" dirty="0"/>
          </a:p>
        </p:txBody>
      </p:sp>
    </p:spTree>
    <p:extLst>
      <p:ext uri="{BB962C8B-B14F-4D97-AF65-F5344CB8AC3E}">
        <p14:creationId xmlns:p14="http://schemas.microsoft.com/office/powerpoint/2010/main" val="114723842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97972" y="1035499"/>
            <a:ext cx="8948057" cy="5533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Izun’s IZN-6N4 was designed to prevent the onset and relieve the symptoms of severe Oral Mucositis (OM), the painful inflammation and ulceration of the oral cavity that is a consequence of chemotherapy and radiation therapy (CRT) utilized in treating cancer.</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OM affects:</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50% of chemotherapy patients </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90% of head &amp; neck cancer patients treated with CRT</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Nearly 100% of bone marrow transplant patients</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Untreated OM can result in the cessation of life-saving CRT; the prevention of OM is a significant factor in the success of this therapy.</a:t>
            </a:r>
          </a:p>
          <a:p>
            <a:pPr marL="0" indent="0" algn="ctr">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has recently completed a Phase IIb, 110 patient international multi-center double-blind clinical trial. </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Results indicate:</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Reduction in Severity of Oral Mucositis</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Reduced mouth &amp; throat soreness</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Reduced pain</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Better overall health </a:t>
            </a:r>
          </a:p>
          <a:p>
            <a:pPr marL="0" indent="0">
              <a:lnSpc>
                <a:spcPct val="110000"/>
              </a:lnSpc>
              <a:buNone/>
            </a:pPr>
            <a:endParaRPr lang="en-US" sz="18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868362"/>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Oncology Support</a:t>
            </a:r>
          </a:p>
        </p:txBody>
      </p:sp>
      <p:sp>
        <p:nvSpPr>
          <p:cNvPr id="4" name="Slide Number Placeholder 3">
            <a:extLst>
              <a:ext uri="{FF2B5EF4-FFF2-40B4-BE49-F238E27FC236}">
                <a16:creationId xmlns:a16="http://schemas.microsoft.com/office/drawing/2014/main" id="{82337E37-D1CF-4FFA-8751-55F625A365DD}"/>
              </a:ext>
            </a:extLst>
          </p:cNvPr>
          <p:cNvSpPr>
            <a:spLocks noGrp="1"/>
          </p:cNvSpPr>
          <p:nvPr>
            <p:ph type="sldNum" sz="quarter" idx="12"/>
          </p:nvPr>
        </p:nvSpPr>
        <p:spPr/>
        <p:txBody>
          <a:bodyPr/>
          <a:lstStyle/>
          <a:p>
            <a:fld id="{13FF7455-CA1A-6C41-8099-233D9D11864A}" type="slidenum">
              <a:rPr lang="en-US" smtClean="0"/>
              <a:pPr/>
              <a:t>8</a:t>
            </a:fld>
            <a:endParaRPr lang="en-US" dirty="0"/>
          </a:p>
        </p:txBody>
      </p:sp>
    </p:spTree>
    <p:extLst>
      <p:ext uri="{BB962C8B-B14F-4D97-AF65-F5344CB8AC3E}">
        <p14:creationId xmlns:p14="http://schemas.microsoft.com/office/powerpoint/2010/main" val="127159514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0" y="1109382"/>
            <a:ext cx="9144000" cy="56074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has developed IZN-6N-VS, a botanically-based cream </a:t>
            </a:r>
            <a:b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for the treatment of symptomatic VVA that has none of the health risks associated with estrogen hormonal therapy.</a:t>
            </a:r>
          </a:p>
          <a:p>
            <a:pPr marL="0"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VVA is the thinning of the vaginal and vulvar tissue due to low estrogen levels, an extremely common condition in post-menopausal women (over 1.1B worldwide by 2025) and in women undergoing breast cancer therapy.</a:t>
            </a:r>
          </a:p>
          <a:p>
            <a:pPr marL="0" lvl="1"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It is painful and leads to increased urinary tract infection, vaginal dryness, localized bleeding and painful intercourse.</a:t>
            </a:r>
          </a:p>
          <a:p>
            <a:pPr marL="0" lvl="1"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In a recently completed Phase IIA trial, conducted at Seattle Women's Health, IZN-6N-VS demonstrated a highly significant, long-lasting therapeutic benefit.</a:t>
            </a:r>
          </a:p>
          <a:p>
            <a:pPr marL="0" lvl="1" indent="0" algn="ctr">
              <a:lnSpc>
                <a:spcPct val="110000"/>
              </a:lnSpc>
              <a:spcBef>
                <a:spcPts val="0"/>
              </a:spcBef>
              <a:buNone/>
            </a:pPr>
            <a:endParaRPr lang="en-US" sz="5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Results were presented at the 2017 North American Menopause Society.</a:t>
            </a:r>
          </a:p>
          <a:p>
            <a:pPr marL="457200" lvl="1" indent="0">
              <a:lnSpc>
                <a:spcPct val="110000"/>
              </a:lnSpc>
              <a:buClr>
                <a:schemeClr val="bg1"/>
              </a:buClr>
              <a:buNone/>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74839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Vulvovaginal Atrophy (VVA)</a:t>
            </a:r>
          </a:p>
        </p:txBody>
      </p:sp>
      <p:sp>
        <p:nvSpPr>
          <p:cNvPr id="4" name="Slide Number Placeholder 3">
            <a:extLst>
              <a:ext uri="{FF2B5EF4-FFF2-40B4-BE49-F238E27FC236}">
                <a16:creationId xmlns:a16="http://schemas.microsoft.com/office/drawing/2014/main" id="{121B827C-B04F-4EE8-9721-960195DDEF36}"/>
              </a:ext>
            </a:extLst>
          </p:cNvPr>
          <p:cNvSpPr>
            <a:spLocks noGrp="1"/>
          </p:cNvSpPr>
          <p:nvPr>
            <p:ph type="sldNum" sz="quarter" idx="12"/>
          </p:nvPr>
        </p:nvSpPr>
        <p:spPr/>
        <p:txBody>
          <a:bodyPr/>
          <a:lstStyle/>
          <a:p>
            <a:fld id="{13FF7455-CA1A-6C41-8099-233D9D11864A}" type="slidenum">
              <a:rPr lang="en-US" smtClean="0"/>
              <a:pPr/>
              <a:t>9</a:t>
            </a:fld>
            <a:endParaRPr lang="en-US" dirty="0"/>
          </a:p>
        </p:txBody>
      </p:sp>
    </p:spTree>
    <p:extLst>
      <p:ext uri="{BB962C8B-B14F-4D97-AF65-F5344CB8AC3E}">
        <p14:creationId xmlns:p14="http://schemas.microsoft.com/office/powerpoint/2010/main" val="4170975047"/>
      </p:ext>
    </p:extLst>
  </p:cSld>
  <p:clrMapOvr>
    <a:overrideClrMapping bg1="lt1" tx1="dk1" bg2="lt2" tx2="dk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22857</TotalTime>
  <Words>1082</Words>
  <Application>Microsoft Office PowerPoint</Application>
  <PresentationFormat>On-screen Show (4:3)</PresentationFormat>
  <Paragraphs>161</Paragraphs>
  <Slides>14</Slides>
  <Notes>12</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0</vt:i4>
      </vt:variant>
      <vt:variant>
        <vt:lpstr>Slide Titles</vt:lpstr>
      </vt:variant>
      <vt:variant>
        <vt:i4>14</vt:i4>
      </vt:variant>
    </vt:vector>
  </HeadingPairs>
  <TitlesOfParts>
    <vt:vector size="32" baseType="lpstr">
      <vt:lpstr>Yu Gothic Medium</vt:lpstr>
      <vt:lpstr>Yu Gothic UI</vt:lpstr>
      <vt:lpstr>Yu Gothic UI Light</vt:lpstr>
      <vt:lpstr>Yu Gothic UI Semibold</vt:lpstr>
      <vt:lpstr>Arial</vt:lpstr>
      <vt:lpstr>Calibri</vt:lpstr>
      <vt:lpstr>Calibri Light</vt:lpstr>
      <vt:lpstr>Edwardian Script ITC</vt:lpstr>
      <vt:lpstr>Wingdings</vt:lpstr>
      <vt:lpstr>Office Theme</vt:lpstr>
      <vt:lpstr>1_Custom Design</vt:lpstr>
      <vt:lpstr>2_Custom Design</vt:lpstr>
      <vt:lpstr>Custom Design</vt:lpstr>
      <vt:lpstr>3_Custom Design</vt:lpstr>
      <vt:lpstr>1_Office Theme</vt:lpstr>
      <vt:lpstr>2_Office Theme</vt:lpstr>
      <vt:lpstr>3_Office Theme</vt:lpstr>
      <vt:lpstr>5_Office Theme</vt:lpstr>
      <vt:lpstr>PowerPoint Presentation</vt:lpstr>
      <vt:lpstr>PowerPoint Presentation</vt:lpstr>
      <vt:lpstr>Mission Statement</vt:lpstr>
      <vt:lpstr>Core Technology</vt:lpstr>
      <vt:lpstr>Izun Pharmaceuticals</vt:lpstr>
      <vt:lpstr>PowerPoint Presentation</vt:lpstr>
      <vt:lpstr>Wound Care</vt:lpstr>
      <vt:lpstr>Oncology Support</vt:lpstr>
      <vt:lpstr>Vulvovaginal Atrophy (VVA)</vt:lpstr>
      <vt:lpstr>Izun Oral Care (IOC)</vt:lpstr>
      <vt:lpstr>CannRx Technology</vt:lpstr>
      <vt:lpstr>Business Strategy</vt:lpstr>
      <vt:lpstr>Management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Pharmaceuticals</dc:title>
  <dc:creator>ghesselberg@surgimate.com</dc:creator>
  <cp:lastModifiedBy>Motti Levinson</cp:lastModifiedBy>
  <cp:revision>720</cp:revision>
  <cp:lastPrinted>2017-10-09T09:56:26Z</cp:lastPrinted>
  <dcterms:created xsi:type="dcterms:W3CDTF">2014-01-26T22:10:40Z</dcterms:created>
  <dcterms:modified xsi:type="dcterms:W3CDTF">2017-12-04T15:06:12Z</dcterms:modified>
</cp:coreProperties>
</file>